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5"/>
  </p:notesMasterIdLst>
  <p:sldIdLst>
    <p:sldId id="257" r:id="rId5"/>
    <p:sldId id="2147481484" r:id="rId6"/>
    <p:sldId id="2147481487" r:id="rId7"/>
    <p:sldId id="2147481545" r:id="rId8"/>
    <p:sldId id="2147469412" r:id="rId9"/>
    <p:sldId id="2147481485" r:id="rId10"/>
    <p:sldId id="2147481529" r:id="rId11"/>
    <p:sldId id="2147481530" r:id="rId12"/>
    <p:sldId id="2147481531" r:id="rId13"/>
    <p:sldId id="272" r:id="rId14"/>
    <p:sldId id="2147481532" r:id="rId15"/>
    <p:sldId id="2147481533" r:id="rId16"/>
    <p:sldId id="2147481486" r:id="rId17"/>
    <p:sldId id="2147481540" r:id="rId18"/>
    <p:sldId id="2147481543" r:id="rId19"/>
    <p:sldId id="2147481547" r:id="rId20"/>
    <p:sldId id="2147481546" r:id="rId21"/>
    <p:sldId id="2147481544" r:id="rId22"/>
    <p:sldId id="261" r:id="rId23"/>
    <p:sldId id="279" r:id="rId24"/>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1"/>
    <a:srgbClr val="1C3C91"/>
    <a:srgbClr val="AE2022"/>
    <a:srgbClr val="879CCD"/>
    <a:srgbClr val="ECECFE"/>
    <a:srgbClr val="4ABCB6"/>
    <a:srgbClr val="17939D"/>
    <a:srgbClr val="116A73"/>
    <a:srgbClr val="7AB1E2"/>
    <a:srgbClr val="4988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919" autoAdjust="0"/>
  </p:normalViewPr>
  <p:slideViewPr>
    <p:cSldViewPr snapToGrid="0">
      <p:cViewPr varScale="1">
        <p:scale>
          <a:sx n="92" d="100"/>
          <a:sy n="92" d="100"/>
        </p:scale>
        <p:origin x="131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DC42C8E-EA43-4F7C-8FEB-ACE18F34B43C}" type="datetimeFigureOut">
              <a:rPr lang="fr-FR" smtClean="0"/>
              <a:t>23/04/2026</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89E8ED8-C285-4A53-85C9-A3653769E21C}" type="slidenum">
              <a:rPr lang="fr-FR" smtClean="0"/>
              <a:t>‹N°›</a:t>
            </a:fld>
            <a:endParaRPr lang="fr-FR"/>
          </a:p>
        </p:txBody>
      </p:sp>
    </p:spTree>
    <p:extLst>
      <p:ext uri="{BB962C8B-B14F-4D97-AF65-F5344CB8AC3E}">
        <p14:creationId xmlns:p14="http://schemas.microsoft.com/office/powerpoint/2010/main" val="3506623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Alexandra</a:t>
            </a: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4</a:t>
            </a:fld>
            <a:endParaRPr lang="fr-FR"/>
          </a:p>
        </p:txBody>
      </p:sp>
    </p:spTree>
    <p:extLst>
      <p:ext uri="{BB962C8B-B14F-4D97-AF65-F5344CB8AC3E}">
        <p14:creationId xmlns:p14="http://schemas.microsoft.com/office/powerpoint/2010/main" val="3301854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5C6F65-C3F9-435D-912E-3B177A982115}"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6569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6</a:t>
            </a:fld>
            <a:endParaRPr lang="fr-FR"/>
          </a:p>
        </p:txBody>
      </p:sp>
    </p:spTree>
    <p:extLst>
      <p:ext uri="{BB962C8B-B14F-4D97-AF65-F5344CB8AC3E}">
        <p14:creationId xmlns:p14="http://schemas.microsoft.com/office/powerpoint/2010/main" val="2672391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7</a:t>
            </a:fld>
            <a:endParaRPr lang="fr-FR"/>
          </a:p>
        </p:txBody>
      </p:sp>
    </p:spTree>
    <p:extLst>
      <p:ext uri="{BB962C8B-B14F-4D97-AF65-F5344CB8AC3E}">
        <p14:creationId xmlns:p14="http://schemas.microsoft.com/office/powerpoint/2010/main" val="153227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8</a:t>
            </a:fld>
            <a:endParaRPr lang="fr-FR"/>
          </a:p>
        </p:txBody>
      </p:sp>
    </p:spTree>
    <p:extLst>
      <p:ext uri="{BB962C8B-B14F-4D97-AF65-F5344CB8AC3E}">
        <p14:creationId xmlns:p14="http://schemas.microsoft.com/office/powerpoint/2010/main" val="270841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lnSpc>
                <a:spcPct val="107000"/>
              </a:lnSpc>
              <a:spcAft>
                <a:spcPts val="800"/>
              </a:spcAft>
            </a:pPr>
            <a:r>
              <a:rPr lang="fr-FR" sz="1050" b="1" dirty="0">
                <a:effectLst/>
                <a:latin typeface="Marianne" panose="02000000000000000000" pitchFamily="2" charset="0"/>
                <a:ea typeface="Calibri" panose="020F0502020204030204" pitchFamily="34" charset="0"/>
                <a:cs typeface="Times New Roman" panose="02020603050405020304" pitchFamily="18" charset="0"/>
              </a:rPr>
              <a:t>Base d’usages :</a:t>
            </a:r>
            <a:r>
              <a:rPr lang="fr-FR" sz="1050" dirty="0">
                <a:effectLst/>
                <a:latin typeface="Marianne" panose="02000000000000000000" pitchFamily="2" charset="0"/>
                <a:ea typeface="Calibri" panose="020F0502020204030204" pitchFamily="34" charset="0"/>
                <a:cs typeface="Times New Roman" panose="02020603050405020304" pitchFamily="18" charset="0"/>
              </a:rPr>
              <a:t> les référentiels sont établis sur la base d’usages constatés et remontés par les SIAO au niveau national. Ils sont partagés collectivement et explicités. Cela permettra de mieux répondre aux besoins métier et de mieux  traduire les réalités de terrain.</a:t>
            </a:r>
          </a:p>
          <a:p>
            <a:pPr algn="just">
              <a:lnSpc>
                <a:spcPct val="107000"/>
              </a:lnSpc>
              <a:spcAft>
                <a:spcPts val="800"/>
              </a:spcAft>
            </a:pPr>
            <a:r>
              <a:rPr lang="fr-FR" sz="1050" b="1" dirty="0">
                <a:effectLst/>
                <a:latin typeface="Marianne" panose="02000000000000000000" pitchFamily="2" charset="0"/>
                <a:ea typeface="Calibri" panose="020F0502020204030204" pitchFamily="34" charset="0"/>
                <a:cs typeface="Times New Roman" panose="02020603050405020304" pitchFamily="18" charset="0"/>
              </a:rPr>
              <a:t>Base légale :</a:t>
            </a:r>
            <a:r>
              <a:rPr lang="fr-FR" sz="1050" dirty="0">
                <a:effectLst/>
                <a:latin typeface="Marianne" panose="02000000000000000000" pitchFamily="2" charset="0"/>
                <a:ea typeface="Calibri" panose="020F0502020204030204" pitchFamily="34" charset="0"/>
                <a:cs typeface="Times New Roman" panose="02020603050405020304" pitchFamily="18" charset="0"/>
              </a:rPr>
              <a:t> les fins de prise en charge, notamment, sont </a:t>
            </a:r>
            <a:r>
              <a:rPr lang="fr-FR" sz="1050" dirty="0" err="1">
                <a:effectLst/>
                <a:latin typeface="Marianne" panose="02000000000000000000" pitchFamily="2" charset="0"/>
                <a:ea typeface="Calibri" panose="020F0502020204030204" pitchFamily="34" charset="0"/>
                <a:cs typeface="Times New Roman" panose="02020603050405020304" pitchFamily="18" charset="0"/>
              </a:rPr>
              <a:t>notifiables</a:t>
            </a:r>
            <a:r>
              <a:rPr lang="fr-FR" sz="1050" dirty="0">
                <a:effectLst/>
                <a:latin typeface="Marianne" panose="02000000000000000000" pitchFamily="2" charset="0"/>
                <a:ea typeface="Calibri" panose="020F0502020204030204" pitchFamily="34" charset="0"/>
                <a:cs typeface="Times New Roman" panose="02020603050405020304" pitchFamily="18" charset="0"/>
              </a:rPr>
              <a:t> uniquement sur la base de motifs légaux et limitatifs.</a:t>
            </a:r>
          </a:p>
          <a:p>
            <a:pPr algn="just">
              <a:lnSpc>
                <a:spcPct val="107000"/>
              </a:lnSpc>
              <a:spcAft>
                <a:spcPts val="800"/>
              </a:spcAft>
            </a:pPr>
            <a:r>
              <a:rPr lang="fr-FR" sz="1050" b="1" dirty="0">
                <a:effectLst/>
                <a:latin typeface="Marianne" panose="02000000000000000000" pitchFamily="2" charset="0"/>
                <a:ea typeface="Calibri" panose="020F0502020204030204" pitchFamily="34" charset="0"/>
                <a:cs typeface="Times New Roman" panose="02020603050405020304" pitchFamily="18" charset="0"/>
              </a:rPr>
              <a:t>Base d’observation sociale :</a:t>
            </a:r>
            <a:r>
              <a:rPr lang="fr-FR" sz="1050" dirty="0">
                <a:effectLst/>
                <a:latin typeface="Marianne" panose="02000000000000000000" pitchFamily="2" charset="0"/>
                <a:ea typeface="Calibri" panose="020F0502020204030204" pitchFamily="34" charset="0"/>
                <a:cs typeface="Times New Roman" panose="02020603050405020304" pitchFamily="18" charset="0"/>
              </a:rPr>
              <a:t>  les motifs permettent de comparer les situations et d’observer les dynamiques au niveau local et national. Les référentiels ont aussi été travaillés pour limiter les retraitements de données, notamment en les classifiant par « catégorie d’observation sociale »</a:t>
            </a: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9</a:t>
            </a:fld>
            <a:endParaRPr lang="fr-FR"/>
          </a:p>
        </p:txBody>
      </p:sp>
    </p:spTree>
    <p:extLst>
      <p:ext uri="{BB962C8B-B14F-4D97-AF65-F5344CB8AC3E}">
        <p14:creationId xmlns:p14="http://schemas.microsoft.com/office/powerpoint/2010/main" val="9675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10</a:t>
            </a:fld>
            <a:endParaRPr lang="fr-FR"/>
          </a:p>
        </p:txBody>
      </p:sp>
    </p:spTree>
    <p:extLst>
      <p:ext uri="{BB962C8B-B14F-4D97-AF65-F5344CB8AC3E}">
        <p14:creationId xmlns:p14="http://schemas.microsoft.com/office/powerpoint/2010/main" val="2744548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11</a:t>
            </a:fld>
            <a:endParaRPr lang="fr-FR"/>
          </a:p>
        </p:txBody>
      </p:sp>
    </p:spTree>
    <p:extLst>
      <p:ext uri="{BB962C8B-B14F-4D97-AF65-F5344CB8AC3E}">
        <p14:creationId xmlns:p14="http://schemas.microsoft.com/office/powerpoint/2010/main" val="2942021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8371 corrigé en 9.4.0</a:t>
            </a:r>
          </a:p>
          <a:p>
            <a:r>
              <a:rPr lang="fr-FR" dirty="0"/>
              <a:t>il est impossible de renseigner une date de sortie d'hébergement </a:t>
            </a:r>
          </a:p>
          <a:p>
            <a:endParaRPr lang="fr-FR" dirty="0"/>
          </a:p>
          <a:p>
            <a:r>
              <a:rPr lang="fr-FR" dirty="0"/>
              <a:t>13129</a:t>
            </a:r>
          </a:p>
          <a:p>
            <a:r>
              <a:rPr lang="fr-FR" dirty="0"/>
              <a:t>Statut de la demande incorrect</a:t>
            </a:r>
          </a:p>
          <a:p>
            <a:r>
              <a:rPr lang="fr-FR" dirty="0"/>
              <a:t>Demandes pourvues avec dates dépassées</a:t>
            </a:r>
          </a:p>
          <a:p>
            <a:endParaRPr lang="fr-FR" dirty="0"/>
          </a:p>
          <a:p>
            <a:r>
              <a:rPr lang="fr-FR" dirty="0"/>
              <a:t>7769</a:t>
            </a:r>
          </a:p>
          <a:p>
            <a:r>
              <a:rPr lang="fr-FR" dirty="0"/>
              <a:t>Message d’erreur : La suppression du dispositif a échoué</a:t>
            </a:r>
          </a:p>
        </p:txBody>
      </p:sp>
      <p:sp>
        <p:nvSpPr>
          <p:cNvPr id="4" name="Espace réservé du numéro de diapositive 3"/>
          <p:cNvSpPr>
            <a:spLocks noGrp="1"/>
          </p:cNvSpPr>
          <p:nvPr>
            <p:ph type="sldNum" sz="quarter" idx="5"/>
          </p:nvPr>
        </p:nvSpPr>
        <p:spPr/>
        <p:txBody>
          <a:bodyPr/>
          <a:lstStyle/>
          <a:p>
            <a:fld id="{E89E8ED8-C285-4A53-85C9-A3653769E21C}" type="slidenum">
              <a:rPr lang="fr-FR" smtClean="0"/>
              <a:t>15</a:t>
            </a:fld>
            <a:endParaRPr lang="fr-FR"/>
          </a:p>
        </p:txBody>
      </p:sp>
    </p:spTree>
    <p:extLst>
      <p:ext uri="{BB962C8B-B14F-4D97-AF65-F5344CB8AC3E}">
        <p14:creationId xmlns:p14="http://schemas.microsoft.com/office/powerpoint/2010/main" val="41459382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A2272636-0312-417E-8D5C-C17DB0635101}" type="datetime1">
              <a:rPr lang="fr-FR" smtClean="0"/>
              <a:t>23/04/2026</a:t>
            </a:fld>
            <a:endParaRPr lang="fr-FR"/>
          </a:p>
        </p:txBody>
      </p:sp>
      <p:sp>
        <p:nvSpPr>
          <p:cNvPr id="5" name="Espace réservé du pied de page 4"/>
          <p:cNvSpPr>
            <a:spLocks noGrp="1"/>
          </p:cNvSpPr>
          <p:nvPr>
            <p:ph type="ftr" sz="quarter" idx="11"/>
          </p:nvPr>
        </p:nvSpPr>
        <p:spPr bwMode="gray">
          <a:xfrm>
            <a:off x="960000" y="5226529"/>
            <a:ext cx="4320000" cy="1200000"/>
          </a:xfrm>
        </p:spPr>
        <p:txBody>
          <a:bodyPr anchor="b" anchorCtr="0"/>
          <a:lstStyle>
            <a:lvl1pPr>
              <a:defRPr sz="1533"/>
            </a:lvl1pPr>
          </a:lstStyle>
          <a:p>
            <a:r>
              <a:rPr lang="fr-FR"/>
              <a:t>Délégation interministérielle à l’hébergement et à l’accès au logement</a:t>
            </a:r>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a:p>
        </p:txBody>
      </p:sp>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720000" y="479999"/>
            <a:ext cx="5040000" cy="3601160"/>
          </a:xfrm>
          <a:prstGeom prst="rect">
            <a:avLst/>
          </a:prstGeom>
        </p:spPr>
      </p:pic>
      <p:sp>
        <p:nvSpPr>
          <p:cNvPr id="8" name="Titre 1">
            <a:extLst>
              <a:ext uri="{FF2B5EF4-FFF2-40B4-BE49-F238E27FC236}">
                <a16:creationId xmlns:a16="http://schemas.microsoft.com/office/drawing/2014/main" id="{56C6D0AF-4542-412F-AEC5-908EC721C9C0}"/>
              </a:ext>
            </a:extLst>
          </p:cNvPr>
          <p:cNvSpPr txBox="1">
            <a:spLocks/>
          </p:cNvSpPr>
          <p:nvPr userDrawn="1"/>
        </p:nvSpPr>
        <p:spPr bwMode="gray">
          <a:xfrm>
            <a:off x="937201" y="3511422"/>
            <a:ext cx="11232000" cy="847847"/>
          </a:xfrm>
          <a:prstGeom prst="rect">
            <a:avLst/>
          </a:prstGeom>
          <a:ln w="12700">
            <a:miter lim="400000"/>
          </a:ln>
        </p:spPr>
        <p:txBody>
          <a:bodyPr vert="horz" lIns="34289" tIns="72000" rIns="34289" bIns="36000" rtlCol="0" anchor="ctr" anchorCtr="0">
            <a:spAutoFit/>
          </a:bodyPr>
          <a:lstStyle>
            <a:lvl1pPr algn="l" defTabSz="1219170" rtl="0" eaLnBrk="1" latinLnBrk="0" hangingPunct="1">
              <a:lnSpc>
                <a:spcPct val="90000"/>
              </a:lnSpc>
              <a:spcBef>
                <a:spcPts val="0"/>
              </a:spcBef>
              <a:buNone/>
              <a:defRPr lang="fr-FR" sz="2667" b="1" kern="1200" dirty="0">
                <a:solidFill>
                  <a:schemeClr val="tx1"/>
                </a:solidFill>
                <a:latin typeface="Marianne" panose="02000000000000000000" pitchFamily="50" charset="0"/>
                <a:ea typeface="+mn-ea"/>
                <a:cs typeface="Arial" panose="020B0604020202020204" pitchFamily="34" charset="0"/>
              </a:defRPr>
            </a:lvl1pPr>
          </a:lstStyle>
          <a:p>
            <a:pPr defTabSz="1219139">
              <a:spcBef>
                <a:spcPts val="600"/>
              </a:spcBef>
            </a:pPr>
            <a:r>
              <a:rPr lang="fr-FR"/>
              <a:t>MODIFIEZ LE STYLE DU TITRE</a:t>
            </a:r>
            <a:br>
              <a:rPr lang="fr-FR"/>
            </a:br>
            <a:r>
              <a:rPr lang="fr-FR"/>
              <a:t>Sous-titre – Date</a:t>
            </a:r>
          </a:p>
        </p:txBody>
      </p:sp>
    </p:spTree>
    <p:extLst>
      <p:ext uri="{BB962C8B-B14F-4D97-AF65-F5344CB8AC3E}">
        <p14:creationId xmlns:p14="http://schemas.microsoft.com/office/powerpoint/2010/main" val="1647716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fld id="{0A099E43-CA55-40F9-9B71-14447140643B}" type="datetime1">
              <a:rPr lang="fr-FR" cap="all" smtClean="0"/>
              <a:t>23/04/2026</a:t>
            </a:fld>
            <a:endParaRPr lang="fr-FR" cap="all"/>
          </a:p>
        </p:txBody>
      </p:sp>
      <p:sp>
        <p:nvSpPr>
          <p:cNvPr id="4" name="Espace réservé du pied de page 3"/>
          <p:cNvSpPr>
            <a:spLocks noGrp="1"/>
          </p:cNvSpPr>
          <p:nvPr>
            <p:ph type="ftr" sz="quarter" idx="11"/>
          </p:nvPr>
        </p:nvSpPr>
        <p:spPr bwMode="gray"/>
        <p:txBody>
          <a:bodyPr/>
          <a:lstStyle/>
          <a:p>
            <a:r>
              <a:rPr lang="fr-FR"/>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a:p>
        </p:txBody>
      </p:sp>
      <p:sp>
        <p:nvSpPr>
          <p:cNvPr id="10" name="Espace réservé du texte 9"/>
          <p:cNvSpPr>
            <a:spLocks noGrp="1"/>
          </p:cNvSpPr>
          <p:nvPr>
            <p:ph type="body" sz="quarter" idx="13" hasCustomPrompt="1"/>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fr-FR"/>
              <a:t>Titre</a:t>
            </a:r>
          </a:p>
          <a:p>
            <a:pPr lvl="1"/>
            <a:r>
              <a:rPr lang="fr-FR"/>
              <a:t>Sous-titre</a:t>
            </a:r>
          </a:p>
        </p:txBody>
      </p:sp>
      <p:sp>
        <p:nvSpPr>
          <p:cNvPr id="12" name="Espace réservé du texte 11"/>
          <p:cNvSpPr>
            <a:spLocks noGrp="1"/>
          </p:cNvSpPr>
          <p:nvPr>
            <p:ph type="body" sz="quarter" idx="14" hasCustomPrompt="1"/>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3" name="Espace réservé du texte 11"/>
          <p:cNvSpPr>
            <a:spLocks noGrp="1"/>
          </p:cNvSpPr>
          <p:nvPr>
            <p:ph type="body" sz="quarter" idx="15" hasCustomPrompt="1"/>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
        <p:nvSpPr>
          <p:cNvPr id="14" name="Espace réservé du texte 11"/>
          <p:cNvSpPr>
            <a:spLocks noGrp="1"/>
          </p:cNvSpPr>
          <p:nvPr>
            <p:ph type="body" sz="quarter" idx="16" hasCustomPrompt="1"/>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fr-FR"/>
              <a:t>Texte de niveau 1</a:t>
            </a:r>
          </a:p>
          <a:p>
            <a:pPr lvl="1"/>
            <a:r>
              <a:rPr lang="fr-FR"/>
              <a:t>Texte de niveau 2</a:t>
            </a:r>
          </a:p>
          <a:p>
            <a:pPr lvl="2"/>
            <a:r>
              <a:rPr lang="fr-FR"/>
              <a:t>Texte de niveau 3</a:t>
            </a:r>
          </a:p>
          <a:p>
            <a:pPr lvl="3"/>
            <a:r>
              <a:rPr lang="fr-FR"/>
              <a:t>Texte de niveau 4</a:t>
            </a:r>
          </a:p>
          <a:p>
            <a:pPr lvl="4"/>
            <a:r>
              <a:rPr lang="fr-FR"/>
              <a:t>Texte de niveau 5</a:t>
            </a:r>
          </a:p>
        </p:txBody>
      </p:sp>
    </p:spTree>
    <p:extLst>
      <p:ext uri="{BB962C8B-B14F-4D97-AF65-F5344CB8AC3E}">
        <p14:creationId xmlns:p14="http://schemas.microsoft.com/office/powerpoint/2010/main" val="145258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COPI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94436C-8B77-4A45-8397-62428C9B58FA}"/>
              </a:ext>
            </a:extLst>
          </p:cNvPr>
          <p:cNvSpPr>
            <a:spLocks noGrp="1"/>
          </p:cNvSpPr>
          <p:nvPr>
            <p:ph type="title"/>
          </p:nvPr>
        </p:nvSpPr>
        <p:spPr>
          <a:xfrm>
            <a:off x="479999" y="737517"/>
            <a:ext cx="11232000" cy="960000"/>
          </a:xfrm>
          <a:noFill/>
          <a:ln>
            <a:noFill/>
          </a:ln>
        </p:spPr>
        <p:txBody>
          <a:bodyPr spcFirstLastPara="1" vert="horz" wrap="square" lIns="0" tIns="0" rIns="0" bIns="0" rtlCol="0" anchor="t" anchorCtr="0">
            <a:noAutofit/>
          </a:bodyPr>
          <a:lstStyle>
            <a:lvl1pPr>
              <a:defRPr lang="fr-FR" sz="2500"/>
            </a:lvl1pPr>
          </a:lstStyle>
          <a:p>
            <a:pPr lvl="0">
              <a:spcBef>
                <a:spcPts val="0"/>
              </a:spcBef>
              <a:spcAft>
                <a:spcPts val="0"/>
              </a:spcAft>
              <a:buSzPts val="1400"/>
            </a:pPr>
            <a:r>
              <a:rPr lang="fr-FR"/>
              <a:t>Modifiez le style du titre</a:t>
            </a:r>
          </a:p>
        </p:txBody>
      </p:sp>
      <p:sp>
        <p:nvSpPr>
          <p:cNvPr id="3" name="Espace réservé de la date 2">
            <a:extLst>
              <a:ext uri="{FF2B5EF4-FFF2-40B4-BE49-F238E27FC236}">
                <a16:creationId xmlns:a16="http://schemas.microsoft.com/office/drawing/2014/main" id="{A48344B0-1659-4216-9D5F-E6ADF94FE2E0}"/>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3528A02E-FD66-4281-A058-315723217E62}"/>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019A5FA2-7B51-407F-97E5-96B5392AB660}"/>
              </a:ext>
            </a:extLst>
          </p:cNvPr>
          <p:cNvSpPr>
            <a:spLocks noGrp="1"/>
          </p:cNvSpPr>
          <p:nvPr>
            <p:ph type="sldNum" sz="quarter" idx="12"/>
          </p:nvPr>
        </p:nvSpPr>
        <p:spPr/>
        <p:txBody>
          <a:bodyPr/>
          <a:lstStyle/>
          <a:p>
            <a:fld id="{733122C9-A0B9-462F-8757-0847AD287B63}" type="slidenum">
              <a:rPr lang="fr-FR" smtClean="0"/>
              <a:pPr/>
              <a:t>‹N°›</a:t>
            </a:fld>
            <a:endParaRPr lang="fr-FR"/>
          </a:p>
        </p:txBody>
      </p:sp>
      <p:sp>
        <p:nvSpPr>
          <p:cNvPr id="6" name="Google Shape;263;p17">
            <a:extLst>
              <a:ext uri="{FF2B5EF4-FFF2-40B4-BE49-F238E27FC236}">
                <a16:creationId xmlns:a16="http://schemas.microsoft.com/office/drawing/2014/main" id="{699FC4BC-B14F-42C9-B2A0-ADC9F81AC8D6}"/>
              </a:ext>
            </a:extLst>
          </p:cNvPr>
          <p:cNvSpPr txBox="1">
            <a:spLocks noGrp="1"/>
          </p:cNvSpPr>
          <p:nvPr>
            <p:ph type="body" idx="1"/>
          </p:nvPr>
        </p:nvSpPr>
        <p:spPr>
          <a:xfrm>
            <a:off x="4416000" y="240000"/>
            <a:ext cx="7296000" cy="480000"/>
          </a:xfrm>
          <a:prstGeom prst="rect">
            <a:avLst/>
          </a:prstGeom>
          <a:noFill/>
          <a:ln>
            <a:noFill/>
          </a:ln>
        </p:spPr>
        <p:txBody>
          <a:bodyPr spcFirstLastPara="1" wrap="square" lIns="0" tIns="0" rIns="0" bIns="0" anchor="t" anchorCtr="0">
            <a:noAutofit/>
          </a:bodyPr>
          <a:lstStyle>
            <a:lvl1pPr marL="609585" lvl="0" indent="-368291" algn="r">
              <a:spcBef>
                <a:spcPts val="0"/>
              </a:spcBef>
              <a:spcAft>
                <a:spcPts val="0"/>
              </a:spcAft>
              <a:buClr>
                <a:schemeClr val="dk1"/>
              </a:buClr>
              <a:buSzPts val="750"/>
              <a:buFont typeface="Arial"/>
              <a:buAutoNum type="arabicPeriod"/>
              <a:defRPr sz="1000" b="1"/>
            </a:lvl1pPr>
            <a:lvl2pPr marL="1219170" lvl="1" indent="-368291" algn="r">
              <a:spcBef>
                <a:spcPts val="0"/>
              </a:spcBef>
              <a:spcAft>
                <a:spcPts val="0"/>
              </a:spcAft>
              <a:buClr>
                <a:schemeClr val="dk1"/>
              </a:buClr>
              <a:buSzPts val="750"/>
              <a:buFont typeface="Arial"/>
              <a:buAutoNum type="alphaLcPeriod"/>
              <a:defRPr sz="1000"/>
            </a:lvl2pPr>
            <a:lvl3pPr marL="1828754" lvl="2" indent="-457189" algn="l">
              <a:spcBef>
                <a:spcPts val="100"/>
              </a:spcBef>
              <a:spcAft>
                <a:spcPts val="0"/>
              </a:spcAft>
              <a:buClr>
                <a:schemeClr val="dk1"/>
              </a:buClr>
              <a:buSzPts val="1800"/>
              <a:buChar char="•"/>
              <a:defRPr/>
            </a:lvl3pPr>
            <a:lvl4pPr marL="2438339" lvl="3" indent="-457189" algn="l">
              <a:spcBef>
                <a:spcPts val="100"/>
              </a:spcBef>
              <a:spcAft>
                <a:spcPts val="0"/>
              </a:spcAft>
              <a:buClr>
                <a:schemeClr val="dk1"/>
              </a:buClr>
              <a:buSzPts val="1800"/>
              <a:buChar char="•"/>
              <a:defRPr/>
            </a:lvl4pPr>
            <a:lvl5pPr marL="3047924" lvl="4" indent="-457189" algn="l">
              <a:spcBef>
                <a:spcPts val="100"/>
              </a:spcBef>
              <a:spcAft>
                <a:spcPts val="0"/>
              </a:spcAft>
              <a:buClr>
                <a:schemeClr val="dk1"/>
              </a:buClr>
              <a:buSzPts val="1800"/>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pPr lvl="0"/>
            <a:r>
              <a:rPr lang="fr-FR"/>
              <a:t>Cliquez pour modifier les styles du texte du masque</a:t>
            </a:r>
          </a:p>
        </p:txBody>
      </p:sp>
      <p:sp>
        <p:nvSpPr>
          <p:cNvPr id="7" name="Google Shape;264;p17">
            <a:extLst>
              <a:ext uri="{FF2B5EF4-FFF2-40B4-BE49-F238E27FC236}">
                <a16:creationId xmlns:a16="http://schemas.microsoft.com/office/drawing/2014/main" id="{5C5F9242-D83B-4B8A-8AE2-E46CE7931273}"/>
              </a:ext>
            </a:extLst>
          </p:cNvPr>
          <p:cNvSpPr txBox="1">
            <a:spLocks noGrp="1"/>
          </p:cNvSpPr>
          <p:nvPr>
            <p:ph type="body" idx="2"/>
          </p:nvPr>
        </p:nvSpPr>
        <p:spPr>
          <a:xfrm>
            <a:off x="479999"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pPr lvl="0"/>
            <a:r>
              <a:rPr lang="fr-FR"/>
              <a:t>Cliquez pour modifier les styles du texte du masque</a:t>
            </a:r>
          </a:p>
        </p:txBody>
      </p:sp>
      <p:sp>
        <p:nvSpPr>
          <p:cNvPr id="8" name="Google Shape;265;p17">
            <a:extLst>
              <a:ext uri="{FF2B5EF4-FFF2-40B4-BE49-F238E27FC236}">
                <a16:creationId xmlns:a16="http://schemas.microsoft.com/office/drawing/2014/main" id="{C31D3290-6AEA-4A27-B312-EE582C8C01FC}"/>
              </a:ext>
            </a:extLst>
          </p:cNvPr>
          <p:cNvSpPr txBox="1">
            <a:spLocks noGrp="1"/>
          </p:cNvSpPr>
          <p:nvPr>
            <p:ph type="body" idx="3"/>
          </p:nvPr>
        </p:nvSpPr>
        <p:spPr>
          <a:xfrm>
            <a:off x="4416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pPr lvl="0"/>
            <a:r>
              <a:rPr lang="fr-FR"/>
              <a:t>Cliquez pour modifier les styles du texte du masque</a:t>
            </a:r>
          </a:p>
        </p:txBody>
      </p:sp>
      <p:sp>
        <p:nvSpPr>
          <p:cNvPr id="9" name="Google Shape;266;p17">
            <a:extLst>
              <a:ext uri="{FF2B5EF4-FFF2-40B4-BE49-F238E27FC236}">
                <a16:creationId xmlns:a16="http://schemas.microsoft.com/office/drawing/2014/main" id="{B3D3ADF9-26D8-48BB-9C14-E3757AD225E7}"/>
              </a:ext>
            </a:extLst>
          </p:cNvPr>
          <p:cNvSpPr txBox="1">
            <a:spLocks noGrp="1"/>
          </p:cNvSpPr>
          <p:nvPr>
            <p:ph type="body" idx="4"/>
          </p:nvPr>
        </p:nvSpPr>
        <p:spPr>
          <a:xfrm>
            <a:off x="8352000" y="2448000"/>
            <a:ext cx="3360000" cy="3432000"/>
          </a:xfrm>
          <a:prstGeom prst="rect">
            <a:avLst/>
          </a:prstGeom>
          <a:noFill/>
          <a:ln>
            <a:noFill/>
          </a:ln>
        </p:spPr>
        <p:txBody>
          <a:bodyPr spcFirstLastPara="1" wrap="square" lIns="0" tIns="0" rIns="0" bIns="0" anchor="t" anchorCtr="0">
            <a:noAutofit/>
          </a:bodyPr>
          <a:lstStyle>
            <a:lvl1pPr marL="609585" lvl="0" indent="-304792" algn="l">
              <a:spcBef>
                <a:spcPts val="0"/>
              </a:spcBef>
              <a:spcAft>
                <a:spcPts val="0"/>
              </a:spcAft>
              <a:buSzPts val="1400"/>
              <a:buNone/>
              <a:defRPr/>
            </a:lvl1pPr>
            <a:lvl2pPr marL="1219170" lvl="1" indent="-361940" algn="l">
              <a:spcBef>
                <a:spcPts val="600"/>
              </a:spcBef>
              <a:spcAft>
                <a:spcPts val="0"/>
              </a:spcAft>
              <a:buClr>
                <a:schemeClr val="dk1"/>
              </a:buClr>
              <a:buSzPts val="675"/>
              <a:buChar char="•"/>
              <a:defRPr/>
            </a:lvl2pPr>
            <a:lvl3pPr marL="1828754" lvl="2" indent="-355591" algn="l">
              <a:spcBef>
                <a:spcPts val="600"/>
              </a:spcBef>
              <a:spcAft>
                <a:spcPts val="0"/>
              </a:spcAft>
              <a:buClr>
                <a:schemeClr val="dk1"/>
              </a:buClr>
              <a:buSzPts val="600"/>
              <a:buChar char="•"/>
              <a:defRPr/>
            </a:lvl3pPr>
            <a:lvl4pPr marL="2438339" lvl="3" indent="-349241" algn="l">
              <a:spcBef>
                <a:spcPts val="100"/>
              </a:spcBef>
              <a:spcAft>
                <a:spcPts val="0"/>
              </a:spcAft>
              <a:buClr>
                <a:schemeClr val="dk1"/>
              </a:buClr>
              <a:buSzPts val="525"/>
              <a:buChar char="•"/>
              <a:defRPr/>
            </a:lvl4pPr>
            <a:lvl5pPr marL="3047924" lvl="4" indent="-349241" algn="l">
              <a:spcBef>
                <a:spcPts val="100"/>
              </a:spcBef>
              <a:spcAft>
                <a:spcPts val="0"/>
              </a:spcAft>
              <a:buClr>
                <a:schemeClr val="dk1"/>
              </a:buClr>
              <a:buSzPts val="525"/>
              <a:buChar char="•"/>
              <a:defRPr/>
            </a:lvl5pPr>
            <a:lvl6pPr marL="3657509" lvl="5" indent="-457189" algn="l">
              <a:spcBef>
                <a:spcPts val="480"/>
              </a:spcBef>
              <a:spcAft>
                <a:spcPts val="0"/>
              </a:spcAft>
              <a:buClr>
                <a:schemeClr val="dk1"/>
              </a:buClr>
              <a:buSzPts val="1800"/>
              <a:buChar char="•"/>
              <a:defRPr/>
            </a:lvl6pPr>
            <a:lvl7pPr marL="4267093" lvl="6" indent="-457189" algn="l">
              <a:spcBef>
                <a:spcPts val="480"/>
              </a:spcBef>
              <a:spcAft>
                <a:spcPts val="0"/>
              </a:spcAft>
              <a:buClr>
                <a:schemeClr val="dk1"/>
              </a:buClr>
              <a:buSzPts val="1800"/>
              <a:buChar char="•"/>
              <a:defRPr/>
            </a:lvl7pPr>
            <a:lvl8pPr marL="4876678" lvl="7" indent="-457189" algn="l">
              <a:spcBef>
                <a:spcPts val="480"/>
              </a:spcBef>
              <a:spcAft>
                <a:spcPts val="0"/>
              </a:spcAft>
              <a:buClr>
                <a:schemeClr val="dk1"/>
              </a:buClr>
              <a:buSzPts val="1800"/>
              <a:buChar char="•"/>
              <a:defRPr/>
            </a:lvl8pPr>
            <a:lvl9pPr marL="5486263" lvl="8" indent="-457189" algn="l">
              <a:spcBef>
                <a:spcPts val="480"/>
              </a:spcBef>
              <a:spcAft>
                <a:spcPts val="0"/>
              </a:spcAft>
              <a:buClr>
                <a:schemeClr val="dk1"/>
              </a:buClr>
              <a:buSzPts val="1800"/>
              <a:buChar char="•"/>
              <a:defRPr/>
            </a:lvl9pPr>
          </a:lstStyle>
          <a:p>
            <a:pPr lvl="0"/>
            <a:r>
              <a:rPr lang="fr-FR"/>
              <a:t>Cliquez pour modifier les styles du texte du masque</a:t>
            </a:r>
          </a:p>
        </p:txBody>
      </p:sp>
    </p:spTree>
    <p:extLst>
      <p:ext uri="{BB962C8B-B14F-4D97-AF65-F5344CB8AC3E}">
        <p14:creationId xmlns:p14="http://schemas.microsoft.com/office/powerpoint/2010/main" val="1673278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919147EE-B401-4D2D-902A-E6F0893A3655}"/>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7E31D7BA-BA93-4B65-A948-8A83FB1BC782}"/>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784CBF6D-F726-4D9F-B32D-ACB705686ED3}"/>
              </a:ext>
            </a:extLst>
          </p:cNvPr>
          <p:cNvSpPr>
            <a:spLocks noGrp="1"/>
          </p:cNvSpPr>
          <p:nvPr>
            <p:ph type="sldNum" sz="quarter" idx="12"/>
          </p:nvPr>
        </p:nvSpPr>
        <p:spPr/>
        <p:txBody>
          <a:bodyPr/>
          <a:lstStyle/>
          <a:p>
            <a:fld id="{733122C9-A0B9-462F-8757-0847AD287B63}" type="slidenum">
              <a:rPr lang="fr-FR" smtClean="0"/>
              <a:pPr/>
              <a:t>‹N°›</a:t>
            </a:fld>
            <a:endParaRPr lang="fr-FR"/>
          </a:p>
        </p:txBody>
      </p:sp>
      <p:sp>
        <p:nvSpPr>
          <p:cNvPr id="6" name="Google Shape;262;p17">
            <a:extLst>
              <a:ext uri="{FF2B5EF4-FFF2-40B4-BE49-F238E27FC236}">
                <a16:creationId xmlns:a16="http://schemas.microsoft.com/office/drawing/2014/main" id="{D351E0F4-FB71-4882-B825-694BBE6CFD50}"/>
              </a:ext>
            </a:extLst>
          </p:cNvPr>
          <p:cNvSpPr txBox="1">
            <a:spLocks noGrp="1"/>
          </p:cNvSpPr>
          <p:nvPr>
            <p:ph type="title"/>
          </p:nvPr>
        </p:nvSpPr>
        <p:spPr>
          <a:xfrm>
            <a:off x="479999" y="737517"/>
            <a:ext cx="11232000" cy="960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SzPts val="1400"/>
              <a:buNone/>
              <a:defRPr sz="2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r>
              <a:rPr lang="fr-FR"/>
              <a:t>Modifiez le style du titre</a:t>
            </a:r>
            <a:endParaRPr dirty="0"/>
          </a:p>
        </p:txBody>
      </p:sp>
      <p:sp>
        <p:nvSpPr>
          <p:cNvPr id="8" name="Espace réservé du texte 9">
            <a:extLst>
              <a:ext uri="{FF2B5EF4-FFF2-40B4-BE49-F238E27FC236}">
                <a16:creationId xmlns:a16="http://schemas.microsoft.com/office/drawing/2014/main" id="{52497D62-6C51-438A-A596-B4A6F66BEB8A}"/>
              </a:ext>
            </a:extLst>
          </p:cNvPr>
          <p:cNvSpPr>
            <a:spLocks noGrp="1"/>
          </p:cNvSpPr>
          <p:nvPr>
            <p:ph type="body" sz="quarter" idx="13" hasCustomPrompt="1"/>
          </p:nvPr>
        </p:nvSpPr>
        <p:spPr bwMode="gray">
          <a:xfrm>
            <a:off x="4416000" y="240000"/>
            <a:ext cx="7296000" cy="480000"/>
          </a:xfrm>
        </p:spPr>
        <p:txBody>
          <a:bodyPr/>
          <a:lstStyle>
            <a:lvl1pPr marL="0" indent="0" algn="r">
              <a:spcAft>
                <a:spcPts val="0"/>
              </a:spcAft>
              <a:buFont typeface="+mj-lt"/>
              <a:buNone/>
              <a:defRPr sz="1000" b="1"/>
            </a:lvl1pPr>
            <a:lvl2pPr marL="0" indent="0" algn="r">
              <a:spcBef>
                <a:spcPts val="0"/>
              </a:spcBef>
              <a:spcAft>
                <a:spcPts val="0"/>
              </a:spcAft>
              <a:buFont typeface="+mj-lt"/>
              <a:buNone/>
              <a:defRPr sz="1000"/>
            </a:lvl2pPr>
          </a:lstStyle>
          <a:p>
            <a:pPr lvl="0"/>
            <a:r>
              <a:rPr lang="fr-FR"/>
              <a:t>Titre</a:t>
            </a:r>
          </a:p>
          <a:p>
            <a:pPr lvl="1"/>
            <a:r>
              <a:rPr lang="fr-FR"/>
              <a:t>Sous-titre</a:t>
            </a:r>
          </a:p>
        </p:txBody>
      </p:sp>
    </p:spTree>
    <p:extLst>
      <p:ext uri="{BB962C8B-B14F-4D97-AF65-F5344CB8AC3E}">
        <p14:creationId xmlns:p14="http://schemas.microsoft.com/office/powerpoint/2010/main" val="2582706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haut">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821EE-7D6C-49D3-BC07-976B5D844401}"/>
              </a:ext>
            </a:extLst>
          </p:cNvPr>
          <p:cNvSpPr>
            <a:spLocks noGrp="1"/>
          </p:cNvSpPr>
          <p:nvPr>
            <p:ph type="title"/>
          </p:nvPr>
        </p:nvSpPr>
        <p:spPr>
          <a:xfrm>
            <a:off x="1631998" y="229335"/>
            <a:ext cx="10080000" cy="387798"/>
          </a:xfrm>
        </p:spPr>
        <p:txBody>
          <a:bodyPr anchor="t">
            <a:spAutoFit/>
          </a:bodyPr>
          <a:lstStyle>
            <a:lvl1pPr>
              <a:defRPr sz="2800"/>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7351A6BE-4350-49DA-86C1-AD4F6CF5BE1B}"/>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EA64C677-3D1B-4D26-BB24-C8DA883749E7}"/>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C6ADDC24-6FAB-4C65-887B-2014B4AB3B95}"/>
              </a:ext>
            </a:extLst>
          </p:cNvPr>
          <p:cNvSpPr>
            <a:spLocks noGrp="1"/>
          </p:cNvSpPr>
          <p:nvPr>
            <p:ph type="sldNum" sz="quarter" idx="12"/>
          </p:nvPr>
        </p:nvSpPr>
        <p:spPr/>
        <p:txBody>
          <a:bodyPr/>
          <a:lstStyle/>
          <a:p>
            <a:fld id="{733122C9-A0B9-462F-8757-0847AD287B63}" type="slidenum">
              <a:rPr lang="fr-FR" smtClean="0"/>
              <a:pPr/>
              <a:t>‹N°›</a:t>
            </a:fld>
            <a:endParaRPr lang="fr-FR"/>
          </a:p>
        </p:txBody>
      </p:sp>
    </p:spTree>
    <p:extLst>
      <p:ext uri="{BB962C8B-B14F-4D97-AF65-F5344CB8AC3E}">
        <p14:creationId xmlns:p14="http://schemas.microsoft.com/office/powerpoint/2010/main" val="3809746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EDBE394B-1A15-4EBE-BC88-2708F8D6B175}"/>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C9997120-A293-4A47-A521-8080590A08D8}"/>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661CF511-525F-4776-8E1E-897AECF2FDCF}"/>
              </a:ext>
            </a:extLst>
          </p:cNvPr>
          <p:cNvSpPr>
            <a:spLocks noGrp="1"/>
          </p:cNvSpPr>
          <p:nvPr>
            <p:ph type="sldNum" sz="quarter" idx="12"/>
          </p:nvPr>
        </p:nvSpPr>
        <p:spPr/>
        <p:txBody>
          <a:bodyPr/>
          <a:lstStyle/>
          <a:p>
            <a:fld id="{733122C9-A0B9-462F-8757-0847AD287B63}" type="slidenum">
              <a:rPr lang="fr-FR" smtClean="0"/>
              <a:pPr/>
              <a:t>‹N°›</a:t>
            </a:fld>
            <a:endParaRPr lang="fr-FR"/>
          </a:p>
        </p:txBody>
      </p:sp>
    </p:spTree>
    <p:extLst>
      <p:ext uri="{BB962C8B-B14F-4D97-AF65-F5344CB8AC3E}">
        <p14:creationId xmlns:p14="http://schemas.microsoft.com/office/powerpoint/2010/main" val="15620269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pture d'écra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3CF717E-2288-4566-BF9F-1E51907F785E}"/>
              </a:ext>
            </a:extLst>
          </p:cNvPr>
          <p:cNvSpPr/>
          <p:nvPr userDrawn="1"/>
        </p:nvSpPr>
        <p:spPr>
          <a:xfrm>
            <a:off x="8592000" y="-4714"/>
            <a:ext cx="3600000" cy="6894195"/>
          </a:xfrm>
          <a:prstGeom prst="rect">
            <a:avLst/>
          </a:prstGeom>
          <a:solidFill>
            <a:srgbClr val="879CCD"/>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p:txBody>
      </p:sp>
      <p:sp>
        <p:nvSpPr>
          <p:cNvPr id="2" name="Titre 1">
            <a:extLst>
              <a:ext uri="{FF2B5EF4-FFF2-40B4-BE49-F238E27FC236}">
                <a16:creationId xmlns:a16="http://schemas.microsoft.com/office/drawing/2014/main" id="{65F821EE-7D6C-49D3-BC07-976B5D844401}"/>
              </a:ext>
            </a:extLst>
          </p:cNvPr>
          <p:cNvSpPr>
            <a:spLocks noGrp="1"/>
          </p:cNvSpPr>
          <p:nvPr>
            <p:ph type="title"/>
          </p:nvPr>
        </p:nvSpPr>
        <p:spPr>
          <a:xfrm>
            <a:off x="1631998" y="229335"/>
            <a:ext cx="6480000" cy="387798"/>
          </a:xfrm>
        </p:spPr>
        <p:txBody>
          <a:bodyPr wrap="square" anchor="t">
            <a:spAutoFit/>
          </a:bodyPr>
          <a:lstStyle>
            <a:lvl1pPr>
              <a:defRPr sz="2800"/>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7351A6BE-4350-49DA-86C1-AD4F6CF5BE1B}"/>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EA64C677-3D1B-4D26-BB24-C8DA883749E7}"/>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C6ADDC24-6FAB-4C65-887B-2014B4AB3B95}"/>
              </a:ext>
            </a:extLst>
          </p:cNvPr>
          <p:cNvSpPr>
            <a:spLocks noGrp="1"/>
          </p:cNvSpPr>
          <p:nvPr>
            <p:ph type="sldNum" sz="quarter" idx="12"/>
          </p:nvPr>
        </p:nvSpPr>
        <p:spPr/>
        <p:txBody>
          <a:bodyPr/>
          <a:lstStyle/>
          <a:p>
            <a:fld id="{733122C9-A0B9-462F-8757-0847AD287B63}" type="slidenum">
              <a:rPr lang="fr-FR" smtClean="0"/>
              <a:pPr/>
              <a:t>‹N°›</a:t>
            </a:fld>
            <a:endParaRPr lang="fr-FR"/>
          </a:p>
        </p:txBody>
      </p:sp>
      <p:cxnSp>
        <p:nvCxnSpPr>
          <p:cNvPr id="8" name="Connecteur droit 7">
            <a:extLst>
              <a:ext uri="{FF2B5EF4-FFF2-40B4-BE49-F238E27FC236}">
                <a16:creationId xmlns:a16="http://schemas.microsoft.com/office/drawing/2014/main" id="{4600A99E-EA93-4B1F-94F1-848BD004F1C9}"/>
              </a:ext>
            </a:extLst>
          </p:cNvPr>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Picture Placeholder 2">
            <a:extLst>
              <a:ext uri="{FF2B5EF4-FFF2-40B4-BE49-F238E27FC236}">
                <a16:creationId xmlns:a16="http://schemas.microsoft.com/office/drawing/2014/main" id="{5C79307C-61D1-4423-951C-196C59398B9D}"/>
              </a:ext>
            </a:extLst>
          </p:cNvPr>
          <p:cNvSpPr>
            <a:spLocks noGrp="1"/>
          </p:cNvSpPr>
          <p:nvPr>
            <p:ph type="pic" sz="quarter" idx="13" hasCustomPrompt="1"/>
          </p:nvPr>
        </p:nvSpPr>
        <p:spPr>
          <a:xfrm>
            <a:off x="5668800" y="1299208"/>
            <a:ext cx="6523200" cy="4039199"/>
          </a:xfrm>
          <a:prstGeom prst="rect">
            <a:avLst/>
          </a:prstGeom>
          <a:solidFill>
            <a:schemeClr val="tx1"/>
          </a:solidFill>
          <a:effectLst>
            <a:innerShdw blurRad="152400">
              <a:prstClr val="black">
                <a:alpha val="15000"/>
              </a:prstClr>
            </a:innerShdw>
          </a:effectLst>
        </p:spPr>
        <p:txBody>
          <a:bodyPr lIns="0" tIns="0" rIns="0" bIns="0" anchor="ctr">
            <a:normAutofit/>
          </a:bodyPr>
          <a:lstStyle>
            <a:lvl1pPr marL="0" marR="0" indent="0" algn="ctr" defTabSz="914400" rtl="0" eaLnBrk="1" fontAlgn="auto" latinLnBrk="0" hangingPunct="1">
              <a:lnSpc>
                <a:spcPct val="90000"/>
              </a:lnSpc>
              <a:spcBef>
                <a:spcPts val="0"/>
              </a:spcBef>
              <a:spcAft>
                <a:spcPts val="0"/>
              </a:spcAft>
              <a:buClrTx/>
              <a:buSzTx/>
              <a:buFontTx/>
              <a:buNone/>
              <a:tabLst/>
              <a:defRPr lang="fr-FR" sz="1600" b="0" i="0" kern="1200" dirty="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r>
              <a:rPr lang="en-US" noProof="0" dirty="0"/>
              <a:t>Click </a:t>
            </a:r>
            <a:br>
              <a:rPr lang="en-US" noProof="0" dirty="0"/>
            </a:br>
            <a:r>
              <a:rPr lang="en-US" noProof="0" dirty="0"/>
              <a:t>to add </a:t>
            </a:r>
            <a:br>
              <a:rPr lang="en-US" noProof="0" dirty="0"/>
            </a:br>
            <a:r>
              <a:rPr lang="en-US" noProof="0" dirty="0"/>
              <a:t>a picture</a:t>
            </a:r>
          </a:p>
        </p:txBody>
      </p:sp>
    </p:spTree>
    <p:extLst>
      <p:ext uri="{BB962C8B-B14F-4D97-AF65-F5344CB8AC3E}">
        <p14:creationId xmlns:p14="http://schemas.microsoft.com/office/powerpoint/2010/main" val="1475797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4384B5-EBD3-4F66-8B62-AE9E8DE6CF1C}"/>
              </a:ext>
            </a:extLst>
          </p:cNvPr>
          <p:cNvSpPr>
            <a:spLocks noGrp="1"/>
          </p:cNvSpPr>
          <p:nvPr>
            <p:ph type="title"/>
          </p:nvPr>
        </p:nvSpPr>
        <p:spPr>
          <a:xfrm>
            <a:off x="1383390" y="3020075"/>
            <a:ext cx="9425220" cy="410433"/>
          </a:xfrm>
        </p:spPr>
        <p:txBody>
          <a:bodyPr vert="horz" wrap="square" lIns="0" tIns="0" rIns="0" bIns="0" rtlCol="0" anchor="ctr" anchorCtr="0">
            <a:spAutoFit/>
          </a:bodyPr>
          <a:lstStyle>
            <a:lvl1pPr>
              <a:defRPr lang="fr-FR" sz="2667" b="0">
                <a:solidFill>
                  <a:srgbClr val="273375"/>
                </a:solidFill>
                <a:latin typeface="Marianne ExtraBold" panose="02000000000000000000" pitchFamily="50" charset="0"/>
                <a:ea typeface="+mn-ea"/>
                <a:cs typeface="+mn-cs"/>
              </a:defRPr>
            </a:lvl1pPr>
          </a:lstStyle>
          <a:p>
            <a:pPr marL="0" lvl="0" indent="0" algn="ctr" defTabSz="1219140">
              <a:lnSpc>
                <a:spcPct val="100000"/>
              </a:lnSpc>
              <a:spcBef>
                <a:spcPts val="0"/>
              </a:spcBef>
              <a:spcAft>
                <a:spcPts val="667"/>
              </a:spcAft>
              <a:buFont typeface="Arial" pitchFamily="34" charset="0"/>
            </a:pPr>
            <a:r>
              <a:rPr lang="fr-FR"/>
              <a:t>Modifiez le style du titre</a:t>
            </a:r>
          </a:p>
        </p:txBody>
      </p:sp>
      <p:sp>
        <p:nvSpPr>
          <p:cNvPr id="3" name="Espace réservé de la date 2">
            <a:extLst>
              <a:ext uri="{FF2B5EF4-FFF2-40B4-BE49-F238E27FC236}">
                <a16:creationId xmlns:a16="http://schemas.microsoft.com/office/drawing/2014/main" id="{2E004636-E493-4E47-A067-798B161993E2}"/>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28339E65-D3EF-4C5C-B770-AA8B98F989FE}"/>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9A531857-2971-4F32-8932-11CB494E4248}"/>
              </a:ext>
            </a:extLst>
          </p:cNvPr>
          <p:cNvSpPr>
            <a:spLocks noGrp="1"/>
          </p:cNvSpPr>
          <p:nvPr>
            <p:ph type="sldNum" sz="quarter" idx="12"/>
          </p:nvPr>
        </p:nvSpPr>
        <p:spPr/>
        <p:txBody>
          <a:bodyPr/>
          <a:lstStyle/>
          <a:p>
            <a:fld id="{733122C9-A0B9-462F-8757-0847AD287B63}" type="slidenum">
              <a:rPr lang="fr-FR" smtClean="0"/>
              <a:pPr/>
              <a:t>‹N°›</a:t>
            </a:fld>
            <a:endParaRPr lang="fr-FR"/>
          </a:p>
        </p:txBody>
      </p:sp>
      <p:sp>
        <p:nvSpPr>
          <p:cNvPr id="6" name="Espace réservé du texte 7">
            <a:extLst>
              <a:ext uri="{FF2B5EF4-FFF2-40B4-BE49-F238E27FC236}">
                <a16:creationId xmlns:a16="http://schemas.microsoft.com/office/drawing/2014/main" id="{1A58C1C1-2778-4530-A3FD-03AAA683667C}"/>
              </a:ext>
            </a:extLst>
          </p:cNvPr>
          <p:cNvSpPr>
            <a:spLocks noGrp="1"/>
          </p:cNvSpPr>
          <p:nvPr>
            <p:ph type="body" sz="quarter" idx="13"/>
          </p:nvPr>
        </p:nvSpPr>
        <p:spPr>
          <a:xfrm>
            <a:off x="1" y="4921157"/>
            <a:ext cx="12192000" cy="720000"/>
          </a:xfrm>
          <a:solidFill>
            <a:srgbClr val="273375"/>
          </a:solidFill>
          <a:ln>
            <a:noFill/>
          </a:ln>
        </p:spPr>
        <p:txBody>
          <a:bodyPr wrap="square" anchor="ctr">
            <a:noAutofit/>
          </a:bodyPr>
          <a:lstStyle>
            <a:lvl1pPr algn="ctr">
              <a:defRPr lang="fr-FR" b="1" dirty="0">
                <a:solidFill>
                  <a:prstClr val="white"/>
                </a:solidFill>
                <a:latin typeface="Marianne" panose="02000000000000000000"/>
              </a:defRPr>
            </a:lvl1pPr>
          </a:lstStyle>
          <a:p>
            <a:pPr lvl="0" algn="ctr" defTabSz="1219140">
              <a:lnSpc>
                <a:spcPct val="90000"/>
              </a:lnSpc>
            </a:pPr>
            <a:r>
              <a:rPr lang="fr-FR"/>
              <a:t>Cliquez pour modifier les styles du texte du masque</a:t>
            </a:r>
          </a:p>
        </p:txBody>
      </p:sp>
    </p:spTree>
    <p:extLst>
      <p:ext uri="{BB962C8B-B14F-4D97-AF65-F5344CB8AC3E}">
        <p14:creationId xmlns:p14="http://schemas.microsoft.com/office/powerpoint/2010/main" val="3016575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re COPIL">
    <p:spTree>
      <p:nvGrpSpPr>
        <p:cNvPr id="1" name=""/>
        <p:cNvGrpSpPr/>
        <p:nvPr/>
      </p:nvGrpSpPr>
      <p:grpSpPr>
        <a:xfrm>
          <a:off x="0" y="0"/>
          <a:ext cx="0" cy="0"/>
          <a:chOff x="0" y="0"/>
          <a:chExt cx="0" cy="0"/>
        </a:xfrm>
      </p:grpSpPr>
      <p:sp>
        <p:nvSpPr>
          <p:cNvPr id="2" name="Titre 1"/>
          <p:cNvSpPr>
            <a:spLocks noGrp="1"/>
          </p:cNvSpPr>
          <p:nvPr>
            <p:ph type="title"/>
          </p:nvPr>
        </p:nvSpPr>
        <p:spPr bwMode="gray">
          <a:xfrm>
            <a:off x="479999" y="737517"/>
            <a:ext cx="11232000" cy="960000"/>
          </a:xfrm>
        </p:spPr>
        <p:txBody>
          <a:bodyPr/>
          <a:lstStyle>
            <a:lvl1pPr>
              <a:defRPr sz="3400"/>
            </a:lvl1pPr>
          </a:lstStyle>
          <a:p>
            <a:r>
              <a:rPr lang="en-US"/>
              <a:t>Click to edit Master title style</a:t>
            </a:r>
            <a:endParaRPr lang="fr-FR"/>
          </a:p>
        </p:txBody>
      </p:sp>
      <p:sp>
        <p:nvSpPr>
          <p:cNvPr id="10" name="Espace réservé du texte 9"/>
          <p:cNvSpPr>
            <a:spLocks noGrp="1"/>
          </p:cNvSpPr>
          <p:nvPr>
            <p:ph type="body" sz="quarter" idx="13"/>
          </p:nvPr>
        </p:nvSpPr>
        <p:spPr bwMode="gray">
          <a:xfrm>
            <a:off x="4416000" y="240000"/>
            <a:ext cx="7296000" cy="480000"/>
          </a:xfrm>
        </p:spPr>
        <p:txBody>
          <a:bodyPr/>
          <a:lstStyle>
            <a:lvl1pPr marL="143996" indent="-143996" algn="r">
              <a:spcAft>
                <a:spcPts val="0"/>
              </a:spcAft>
              <a:buFont typeface="+mj-lt"/>
              <a:buAutoNum type="arabicPeriod"/>
              <a:defRPr sz="1000" b="1"/>
            </a:lvl1pPr>
            <a:lvl2pPr marL="143996" indent="-143996" algn="r">
              <a:spcBef>
                <a:spcPts val="0"/>
              </a:spcBef>
              <a:spcAft>
                <a:spcPts val="0"/>
              </a:spcAft>
              <a:buFont typeface="+mj-lt"/>
              <a:buAutoNum type="alphaLcPeriod"/>
              <a:defRPr sz="1000"/>
            </a:lvl2pPr>
          </a:lstStyle>
          <a:p>
            <a:pPr lvl="0"/>
            <a:r>
              <a:rPr lang="en-US"/>
              <a:t>Click to edit Master text styles</a:t>
            </a:r>
          </a:p>
          <a:p>
            <a:pPr lvl="1"/>
            <a:r>
              <a:rPr lang="en-US"/>
              <a:t>Second level</a:t>
            </a:r>
          </a:p>
        </p:txBody>
      </p:sp>
      <p:sp>
        <p:nvSpPr>
          <p:cNvPr id="12" name="Espace réservé du texte 11"/>
          <p:cNvSpPr>
            <a:spLocks noGrp="1"/>
          </p:cNvSpPr>
          <p:nvPr>
            <p:ph type="body" sz="quarter" idx="14"/>
          </p:nvPr>
        </p:nvSpPr>
        <p:spPr bwMode="gray">
          <a:xfrm>
            <a:off x="479999"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3" name="Espace réservé du texte 11"/>
          <p:cNvSpPr>
            <a:spLocks noGrp="1"/>
          </p:cNvSpPr>
          <p:nvPr>
            <p:ph type="body" sz="quarter" idx="15"/>
          </p:nvPr>
        </p:nvSpPr>
        <p:spPr bwMode="gray">
          <a:xfrm>
            <a:off x="4416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4" name="Espace réservé du texte 11"/>
          <p:cNvSpPr>
            <a:spLocks noGrp="1"/>
          </p:cNvSpPr>
          <p:nvPr>
            <p:ph type="body" sz="quarter" idx="16"/>
          </p:nvPr>
        </p:nvSpPr>
        <p:spPr bwMode="gray">
          <a:xfrm>
            <a:off x="8352000" y="2448000"/>
            <a:ext cx="3360000" cy="3432000"/>
          </a:xfrm>
        </p:spPr>
        <p:txBody>
          <a:bodyPr/>
          <a:lstStyle>
            <a:lvl1pPr>
              <a:defRPr/>
            </a:lvl1pPr>
            <a:lvl2pPr>
              <a:defRPr/>
            </a:lvl2pPr>
            <a:lvl3pPr>
              <a:defRPr baseline="0"/>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16656639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re fich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821EE-7D6C-49D3-BC07-976B5D844401}"/>
              </a:ext>
            </a:extLst>
          </p:cNvPr>
          <p:cNvSpPr>
            <a:spLocks noGrp="1"/>
          </p:cNvSpPr>
          <p:nvPr>
            <p:ph type="title"/>
          </p:nvPr>
        </p:nvSpPr>
        <p:spPr>
          <a:xfrm>
            <a:off x="1631998" y="0"/>
            <a:ext cx="7869471" cy="827999"/>
          </a:xfrm>
        </p:spPr>
        <p:txBody>
          <a:bodyPr vert="horz" lIns="0" tIns="0" rIns="0" bIns="0" rtlCol="0" anchor="ctr" anchorCtr="0">
            <a:normAutofit/>
          </a:bodyPr>
          <a:lstStyle>
            <a:lvl1pPr>
              <a:defRPr lang="fr-FR" sz="2800" dirty="0"/>
            </a:lvl1pPr>
          </a:lstStyle>
          <a:p>
            <a:pPr marL="0" lvl="0"/>
            <a:r>
              <a:rPr lang="fr-FR" dirty="0"/>
              <a:t>Modifiez le style du titre</a:t>
            </a:r>
          </a:p>
        </p:txBody>
      </p:sp>
      <p:sp>
        <p:nvSpPr>
          <p:cNvPr id="3" name="Espace réservé de la date 2">
            <a:extLst>
              <a:ext uri="{FF2B5EF4-FFF2-40B4-BE49-F238E27FC236}">
                <a16:creationId xmlns:a16="http://schemas.microsoft.com/office/drawing/2014/main" id="{7351A6BE-4350-49DA-86C1-AD4F6CF5BE1B}"/>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EA64C677-3D1B-4D26-BB24-C8DA883749E7}"/>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C6ADDC24-6FAB-4C65-887B-2014B4AB3B95}"/>
              </a:ext>
            </a:extLst>
          </p:cNvPr>
          <p:cNvSpPr>
            <a:spLocks noGrp="1"/>
          </p:cNvSpPr>
          <p:nvPr>
            <p:ph type="sldNum" sz="quarter" idx="12"/>
          </p:nvPr>
        </p:nvSpPr>
        <p:spPr/>
        <p:txBody>
          <a:bodyPr/>
          <a:lstStyle/>
          <a:p>
            <a:fld id="{733122C9-A0B9-462F-8757-0847AD287B63}" type="slidenum">
              <a:rPr lang="fr-FR" smtClean="0"/>
              <a:pPr/>
              <a:t>‹N°›</a:t>
            </a:fld>
            <a:endParaRPr lang="fr-FR"/>
          </a:p>
        </p:txBody>
      </p:sp>
    </p:spTree>
    <p:extLst>
      <p:ext uri="{BB962C8B-B14F-4D97-AF65-F5344CB8AC3E}">
        <p14:creationId xmlns:p14="http://schemas.microsoft.com/office/powerpoint/2010/main" val="29764258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27348" y="1815360"/>
            <a:ext cx="11700000" cy="44662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re 2"/>
          <p:cNvSpPr>
            <a:spLocks noGrp="1"/>
          </p:cNvSpPr>
          <p:nvPr>
            <p:ph type="title"/>
          </p:nvPr>
        </p:nvSpPr>
        <p:spPr/>
        <p:txBody>
          <a:bodyPr/>
          <a:lstStyle/>
          <a:p>
            <a:r>
              <a:rPr lang="en-US"/>
              <a:t>Click to edit Master title style</a:t>
            </a:r>
          </a:p>
        </p:txBody>
      </p:sp>
      <p:sp>
        <p:nvSpPr>
          <p:cNvPr id="2" name="Espace réservé de la date 1">
            <a:extLst>
              <a:ext uri="{FF2B5EF4-FFF2-40B4-BE49-F238E27FC236}">
                <a16:creationId xmlns:a16="http://schemas.microsoft.com/office/drawing/2014/main" id="{2A48DC27-3F0E-4141-AB9E-8B8A9C2294BB}"/>
              </a:ext>
            </a:extLst>
          </p:cNvPr>
          <p:cNvSpPr>
            <a:spLocks noGrp="1"/>
          </p:cNvSpPr>
          <p:nvPr>
            <p:ph type="dt" sz="half" idx="11"/>
          </p:nvPr>
        </p:nvSpPr>
        <p:spPr/>
        <p:txBody>
          <a:bodyPr/>
          <a:lstStyle/>
          <a:p>
            <a:pPr algn="r"/>
            <a:fld id="{9F794C19-BF33-434A-9684-63272865CBCB}" type="datetime1">
              <a:rPr lang="fr-FR" cap="all" smtClean="0"/>
              <a:t>23/04/2026</a:t>
            </a:fld>
            <a:endParaRPr lang="fr-FR" cap="all" dirty="0"/>
          </a:p>
        </p:txBody>
      </p:sp>
      <p:sp>
        <p:nvSpPr>
          <p:cNvPr id="5" name="Espace réservé du pied de page 4">
            <a:extLst>
              <a:ext uri="{FF2B5EF4-FFF2-40B4-BE49-F238E27FC236}">
                <a16:creationId xmlns:a16="http://schemas.microsoft.com/office/drawing/2014/main" id="{062FA43E-0846-45CD-9813-86AF6899FCD5}"/>
              </a:ext>
            </a:extLst>
          </p:cNvPr>
          <p:cNvSpPr>
            <a:spLocks noGrp="1"/>
          </p:cNvSpPr>
          <p:nvPr>
            <p:ph type="ftr" sz="quarter" idx="12"/>
          </p:nvPr>
        </p:nvSpPr>
        <p:spPr/>
        <p:txBody>
          <a:bodyPr/>
          <a:lstStyle/>
          <a:p>
            <a:r>
              <a:rPr lang="fr-FR" dirty="0"/>
              <a:t>Délégation interministérielle à l’hébergement et à l’accès au logement</a:t>
            </a:r>
          </a:p>
        </p:txBody>
      </p:sp>
      <p:sp>
        <p:nvSpPr>
          <p:cNvPr id="6" name="Espace réservé du numéro de diapositive 5">
            <a:extLst>
              <a:ext uri="{FF2B5EF4-FFF2-40B4-BE49-F238E27FC236}">
                <a16:creationId xmlns:a16="http://schemas.microsoft.com/office/drawing/2014/main" id="{E735A81A-6679-4DCE-8972-65AAFBEB30FE}"/>
              </a:ext>
            </a:extLst>
          </p:cNvPr>
          <p:cNvSpPr>
            <a:spLocks noGrp="1"/>
          </p:cNvSpPr>
          <p:nvPr>
            <p:ph type="sldNum" sz="quarter" idx="13"/>
          </p:nvPr>
        </p:nvSpPr>
        <p:spPr/>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744440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240000" cy="240000"/>
          </a:xfrm>
          <a:ln>
            <a:solidFill>
              <a:schemeClr val="tx1">
                <a:alpha val="0"/>
              </a:schemeClr>
            </a:solidFill>
          </a:ln>
        </p:spPr>
        <p:txBody>
          <a:bodyPr/>
          <a:lstStyle>
            <a:lvl1pPr>
              <a:defRPr sz="133">
                <a:solidFill>
                  <a:schemeClr val="tx1">
                    <a:alpha val="0"/>
                  </a:schemeClr>
                </a:solidFill>
              </a:defRPr>
            </a:lvl1pPr>
          </a:lstStyle>
          <a:p>
            <a:r>
              <a:rPr lang="fr-FR"/>
              <a:t>Titre</a:t>
            </a:r>
          </a:p>
        </p:txBody>
      </p:sp>
      <p:sp>
        <p:nvSpPr>
          <p:cNvPr id="2" name="Espace réservé de la date 1"/>
          <p:cNvSpPr>
            <a:spLocks noGrp="1"/>
          </p:cNvSpPr>
          <p:nvPr>
            <p:ph type="dt" sz="half" idx="10"/>
          </p:nvPr>
        </p:nvSpPr>
        <p:spPr bwMode="gray"/>
        <p:txBody>
          <a:bodyPr/>
          <a:lstStyle>
            <a:lvl1pPr algn="r">
              <a:defRPr/>
            </a:lvl1pPr>
          </a:lstStyle>
          <a:p>
            <a:fld id="{12048095-3DDA-4C6F-96CC-65DF2CCB551F}" type="datetime1">
              <a:rPr lang="fr-FR" cap="all" smtClean="0"/>
              <a:pPr/>
              <a:t>23/04/2026</a:t>
            </a:fld>
            <a:endParaRPr lang="fr-FR" cap="all" dirty="0"/>
          </a:p>
        </p:txBody>
      </p:sp>
      <p:sp>
        <p:nvSpPr>
          <p:cNvPr id="3" name="Espace réservé du pied de page 2"/>
          <p:cNvSpPr>
            <a:spLocks noGrp="1"/>
          </p:cNvSpPr>
          <p:nvPr>
            <p:ph type="ftr" sz="quarter" idx="11"/>
          </p:nvPr>
        </p:nvSpPr>
        <p:spPr bwMode="gray"/>
        <p:txBody>
          <a:bodyPr/>
          <a:lstStyle/>
          <a:p>
            <a:r>
              <a:rPr lang="fr-FR"/>
              <a:t>Délégation interministérielle à l’hébergement et à l’accès au logement</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a:p>
        </p:txBody>
      </p:sp>
      <p:sp>
        <p:nvSpPr>
          <p:cNvPr id="11" name="Espace réservé du texte 10"/>
          <p:cNvSpPr>
            <a:spLocks noGrp="1"/>
          </p:cNvSpPr>
          <p:nvPr>
            <p:ph type="body" sz="quarter" idx="13" hasCustomPrompt="1"/>
          </p:nvPr>
        </p:nvSpPr>
        <p:spPr bwMode="gray">
          <a:xfrm>
            <a:off x="480000" y="3128061"/>
            <a:ext cx="11232000" cy="1218795"/>
          </a:xfrm>
        </p:spPr>
        <p:txBody>
          <a:bodyPr>
            <a:spAutoFit/>
          </a:bodyPr>
          <a:lstStyle>
            <a:lvl1pPr>
              <a:lnSpc>
                <a:spcPct val="90000"/>
              </a:lnSpc>
              <a:spcAft>
                <a:spcPts val="0"/>
              </a:spcAft>
              <a:defRPr sz="4400" b="1" cap="all" baseline="0"/>
            </a:lvl1pPr>
            <a:lvl2pPr marL="0" indent="0">
              <a:spcBef>
                <a:spcPts val="667"/>
              </a:spcBef>
              <a:spcAft>
                <a:spcPts val="0"/>
              </a:spcAft>
              <a:buNone/>
              <a:defRPr sz="2400"/>
            </a:lvl2pPr>
          </a:lstStyle>
          <a:p>
            <a:pPr lvl="0"/>
            <a:r>
              <a:rPr lang="fr-FR" dirty="0"/>
              <a:t>AJOUTEZ </a:t>
            </a:r>
            <a:br>
              <a:rPr lang="fr-FR" dirty="0"/>
            </a:br>
            <a:r>
              <a:rPr lang="fr-FR" dirty="0"/>
              <a:t>UN Titre</a:t>
            </a:r>
          </a:p>
        </p:txBody>
      </p:sp>
      <p:cxnSp>
        <p:nvCxnSpPr>
          <p:cNvPr id="12" name="Connecteur droit 11"/>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240000" y="239999"/>
            <a:ext cx="2884069" cy="1920000"/>
          </a:xfrm>
          <a:prstGeom prst="rect">
            <a:avLst/>
          </a:prstGeom>
        </p:spPr>
      </p:pic>
      <p:sp>
        <p:nvSpPr>
          <p:cNvPr id="10" name="Espace réservé du texte 9">
            <a:extLst>
              <a:ext uri="{FF2B5EF4-FFF2-40B4-BE49-F238E27FC236}">
                <a16:creationId xmlns:a16="http://schemas.microsoft.com/office/drawing/2014/main" id="{E474A048-D5D3-43F4-A7E0-DF39E8CA7837}"/>
              </a:ext>
            </a:extLst>
          </p:cNvPr>
          <p:cNvSpPr>
            <a:spLocks noGrp="1"/>
          </p:cNvSpPr>
          <p:nvPr>
            <p:ph type="body" sz="quarter" idx="15" hasCustomPrompt="1"/>
          </p:nvPr>
        </p:nvSpPr>
        <p:spPr>
          <a:xfrm>
            <a:off x="480000" y="4500000"/>
            <a:ext cx="11232000" cy="369332"/>
          </a:xfrm>
        </p:spPr>
        <p:txBody>
          <a:bodyPr>
            <a:spAutoFit/>
          </a:bodyPr>
          <a:lstStyle>
            <a:lvl1pPr>
              <a:spcAft>
                <a:spcPts val="0"/>
              </a:spcAft>
              <a:defRPr sz="2400"/>
            </a:lvl1pPr>
          </a:lstStyle>
          <a:p>
            <a:pPr lvl="0"/>
            <a:r>
              <a:rPr lang="fr-FR" dirty="0"/>
              <a:t>Ajoutez un sous-titre</a:t>
            </a:r>
          </a:p>
        </p:txBody>
      </p:sp>
    </p:spTree>
    <p:extLst>
      <p:ext uri="{BB962C8B-B14F-4D97-AF65-F5344CB8AC3E}">
        <p14:creationId xmlns:p14="http://schemas.microsoft.com/office/powerpoint/2010/main" val="2314236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984000"/>
            <a:ext cx="12192000" cy="5875200"/>
          </a:xfrm>
          <a:solidFill>
            <a:schemeClr val="bg1">
              <a:lumMod val="85000"/>
            </a:schemeClr>
          </a:solidFill>
        </p:spPr>
        <p:txBody>
          <a:bodyPr tIns="1080000" anchor="ctr" anchorCtr="0"/>
          <a:lstStyle>
            <a:lvl1pPr algn="ctr">
              <a:defRPr cap="all" baseline="0"/>
            </a:lvl1pPr>
          </a:lstStyle>
          <a:p>
            <a:r>
              <a:rPr lang="fr-FR"/>
              <a:t>Sélectionner l’icône pour insérer une image, </a:t>
            </a:r>
            <a:br>
              <a:rPr lang="fr-FR"/>
            </a:br>
            <a:r>
              <a:rPr lang="fr-FR"/>
              <a:t>puis disposer l’image en arrière plan </a:t>
            </a:r>
            <a:br>
              <a:rPr lang="fr-FR"/>
            </a:br>
            <a:r>
              <a:rPr lang="fr-FR"/>
              <a:t>(Sélectionner l’image avec le bouton droit de la souris / </a:t>
            </a:r>
            <a:br>
              <a:rPr lang="fr-FR"/>
            </a:br>
            <a:r>
              <a:rPr lang="fr-FR"/>
              <a:t>Mettre à l’arrière plan)</a:t>
            </a:r>
          </a:p>
        </p:txBody>
      </p:sp>
      <p:sp>
        <p:nvSpPr>
          <p:cNvPr id="2" name="Titre 1"/>
          <p:cNvSpPr>
            <a:spLocks noGrp="1"/>
          </p:cNvSpPr>
          <p:nvPr>
            <p:ph type="title" hasCustomPrompt="1"/>
          </p:nvPr>
        </p:nvSpPr>
        <p:spPr bwMode="gray">
          <a:xfrm>
            <a:off x="479999" y="984000"/>
            <a:ext cx="11232000" cy="53952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527987" indent="-527987">
              <a:buFont typeface="+mj-lt"/>
              <a:buAutoNum type="arabicPeriod"/>
              <a:defRPr sz="4333"/>
            </a:lvl1pPr>
          </a:lstStyle>
          <a:p>
            <a:r>
              <a:rPr lang="fr-FR"/>
              <a:t>Titre</a:t>
            </a:r>
          </a:p>
        </p:txBody>
      </p:sp>
      <p:sp>
        <p:nvSpPr>
          <p:cNvPr id="3" name="Espace réservé de la date 2"/>
          <p:cNvSpPr>
            <a:spLocks noGrp="1"/>
          </p:cNvSpPr>
          <p:nvPr>
            <p:ph type="dt" sz="half" idx="10"/>
          </p:nvPr>
        </p:nvSpPr>
        <p:spPr bwMode="gray"/>
        <p:txBody>
          <a:bodyPr/>
          <a:lstStyle/>
          <a:p>
            <a:pPr algn="r"/>
            <a:fld id="{7ED08F3F-0DC2-4B88-8939-593ADA55AADE}" type="datetime1">
              <a:rPr lang="fr-FR" cap="all" smtClean="0"/>
              <a:t>23/04/2026</a:t>
            </a:fld>
            <a:endParaRPr lang="fr-FR" cap="all"/>
          </a:p>
        </p:txBody>
      </p:sp>
      <p:sp>
        <p:nvSpPr>
          <p:cNvPr id="4" name="Espace réservé du pied de page 3"/>
          <p:cNvSpPr>
            <a:spLocks noGrp="1"/>
          </p:cNvSpPr>
          <p:nvPr>
            <p:ph type="ftr" sz="quarter" idx="11"/>
          </p:nvPr>
        </p:nvSpPr>
        <p:spPr bwMode="gray"/>
        <p:txBody>
          <a:bodyPr/>
          <a:lstStyle/>
          <a:p>
            <a:r>
              <a:rPr lang="fr-FR"/>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a:p>
        </p:txBody>
      </p:sp>
    </p:spTree>
    <p:extLst>
      <p:ext uri="{BB962C8B-B14F-4D97-AF65-F5344CB8AC3E}">
        <p14:creationId xmlns:p14="http://schemas.microsoft.com/office/powerpoint/2010/main" val="1351331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778F0F-DCE3-4F60-BC5B-516A47C459DB}"/>
              </a:ext>
            </a:extLst>
          </p:cNvPr>
          <p:cNvSpPr/>
          <p:nvPr userDrawn="1"/>
        </p:nvSpPr>
        <p:spPr>
          <a:xfrm>
            <a:off x="2" y="-4714"/>
            <a:ext cx="12204647" cy="6894195"/>
          </a:xfrm>
          <a:prstGeom prst="rect">
            <a:avLst/>
          </a:prstGeom>
          <a:solidFill>
            <a:srgbClr val="21215A"/>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a:p>
            <a:pPr algn="ctr" defTabSz="412730"/>
            <a:endParaRPr lang="fr-FR" sz="1600">
              <a:solidFill>
                <a:srgbClr val="FFFFFF"/>
              </a:solidFill>
              <a:latin typeface="Helvetica Neue Medium"/>
              <a:ea typeface="Helvetica Neue Medium"/>
              <a:cs typeface="Helvetica Neue Medium"/>
              <a:sym typeface="Helvetica Neue Medium"/>
            </a:endParaRPr>
          </a:p>
        </p:txBody>
      </p:sp>
      <p:sp>
        <p:nvSpPr>
          <p:cNvPr id="2" name="Titre 1">
            <a:extLst>
              <a:ext uri="{FF2B5EF4-FFF2-40B4-BE49-F238E27FC236}">
                <a16:creationId xmlns:a16="http://schemas.microsoft.com/office/drawing/2014/main" id="{FD9AFE09-8972-43A0-A3DC-1FF337620993}"/>
              </a:ext>
            </a:extLst>
          </p:cNvPr>
          <p:cNvSpPr>
            <a:spLocks noGrp="1"/>
          </p:cNvSpPr>
          <p:nvPr>
            <p:ph type="title" hasCustomPrompt="1"/>
          </p:nvPr>
        </p:nvSpPr>
        <p:spPr>
          <a:xfrm>
            <a:off x="5442871" y="2964431"/>
            <a:ext cx="6480000" cy="861775"/>
          </a:xfrm>
          <a:noFill/>
        </p:spPr>
        <p:txBody>
          <a:bodyPr wrap="square" lIns="90000" tIns="36000" rIns="90000" bIns="36000" anchor="ctr">
            <a:noAutofit/>
          </a:bodyPr>
          <a:lstStyle>
            <a:lvl1pPr>
              <a:defRPr lang="fr-FR" sz="4800" dirty="0">
                <a:solidFill>
                  <a:prstClr val="white"/>
                </a:solidFill>
                <a:latin typeface="Marianne" panose="02000000000000000000" pitchFamily="50" charset="0"/>
                <a:ea typeface="Helvetica Neue" panose="02000503000000020004" pitchFamily="2" charset="0"/>
                <a:cs typeface="Helvetica Neue" panose="02000503000000020004" pitchFamily="2" charset="0"/>
              </a:defRPr>
            </a:lvl1pPr>
          </a:lstStyle>
          <a:p>
            <a:pPr marL="0" lvl="0" defTabSz="1828636"/>
            <a:r>
              <a:rPr lang="fr-FR" dirty="0"/>
              <a:t>Titre de section</a:t>
            </a:r>
          </a:p>
        </p:txBody>
      </p:sp>
      <p:sp>
        <p:nvSpPr>
          <p:cNvPr id="9" name="Espace réservé du texte 8">
            <a:extLst>
              <a:ext uri="{FF2B5EF4-FFF2-40B4-BE49-F238E27FC236}">
                <a16:creationId xmlns:a16="http://schemas.microsoft.com/office/drawing/2014/main" id="{F3A738AB-454A-4785-9FBE-34135C2697CA}"/>
              </a:ext>
            </a:extLst>
          </p:cNvPr>
          <p:cNvSpPr>
            <a:spLocks noGrp="1"/>
          </p:cNvSpPr>
          <p:nvPr>
            <p:ph type="body" sz="quarter" idx="11" hasCustomPrompt="1"/>
          </p:nvPr>
        </p:nvSpPr>
        <p:spPr>
          <a:xfrm>
            <a:off x="1787087" y="2508778"/>
            <a:ext cx="2184400" cy="1723549"/>
          </a:xfrm>
        </p:spPr>
        <p:txBody>
          <a:bodyPr anchor="ctr">
            <a:spAutoFit/>
          </a:bodyPr>
          <a:lstStyle>
            <a:lvl1pPr algn="r">
              <a:spcAft>
                <a:spcPts val="0"/>
              </a:spcAft>
              <a:defRPr lang="fr-FR" sz="11200" b="1" kern="1200" dirty="0">
                <a:solidFill>
                  <a:srgbClr val="FFFFFF"/>
                </a:solidFill>
                <a:latin typeface="Marianne" panose="02000000000000000000" pitchFamily="50" charset="0"/>
                <a:ea typeface="Marianne" panose="02000000000000000000" pitchFamily="50" charset="0"/>
                <a:cs typeface="Marianne" panose="02000000000000000000" pitchFamily="50" charset="0"/>
              </a:defRPr>
            </a:lvl1pPr>
          </a:lstStyle>
          <a:p>
            <a:pPr lvl="0"/>
            <a:r>
              <a:rPr lang="fr-FR" dirty="0"/>
              <a:t>00</a:t>
            </a:r>
          </a:p>
        </p:txBody>
      </p:sp>
      <p:sp>
        <p:nvSpPr>
          <p:cNvPr id="6" name="Ligne">
            <a:extLst>
              <a:ext uri="{FF2B5EF4-FFF2-40B4-BE49-F238E27FC236}">
                <a16:creationId xmlns:a16="http://schemas.microsoft.com/office/drawing/2014/main" id="{BFC99351-1A0D-4270-A2AE-3AFE92C9A601}"/>
              </a:ext>
            </a:extLst>
          </p:cNvPr>
          <p:cNvSpPr/>
          <p:nvPr userDrawn="1"/>
        </p:nvSpPr>
        <p:spPr>
          <a:xfrm flipH="1">
            <a:off x="4679989" y="2832493"/>
            <a:ext cx="0" cy="1094875"/>
          </a:xfrm>
          <a:prstGeom prst="line">
            <a:avLst/>
          </a:prstGeom>
          <a:ln w="25400">
            <a:solidFill>
              <a:srgbClr val="FFFFFF"/>
            </a:solidFill>
            <a:prstDash val="sysDot"/>
            <a:miter lim="400000"/>
          </a:ln>
        </p:spPr>
        <p:txBody>
          <a:bodyPr lIns="0" tIns="0" rIns="0" bIns="0" anchor="ctr"/>
          <a:lstStyle/>
          <a:p>
            <a:pPr algn="ctr" defTabSz="412730">
              <a:defRPr sz="3200" b="0">
                <a:solidFill>
                  <a:srgbClr val="FFFFFF"/>
                </a:solidFill>
                <a:latin typeface="+mn-lt"/>
                <a:ea typeface="+mn-ea"/>
                <a:cs typeface="+mn-cs"/>
                <a:sym typeface="Helvetica Neue Medium"/>
              </a:defRPr>
            </a:pPr>
            <a:endParaRPr sz="1600">
              <a:solidFill>
                <a:srgbClr val="FFFFFF"/>
              </a:solidFill>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54726990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AC7C11D-FEF1-45D0-94DF-C413D3944C30}"/>
              </a:ext>
            </a:extLst>
          </p:cNvPr>
          <p:cNvSpPr/>
          <p:nvPr userDrawn="1"/>
        </p:nvSpPr>
        <p:spPr>
          <a:xfrm>
            <a:off x="0" y="3367144"/>
            <a:ext cx="12192001" cy="3490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6" name="Rectangle 5">
            <a:extLst>
              <a:ext uri="{FF2B5EF4-FFF2-40B4-BE49-F238E27FC236}">
                <a16:creationId xmlns:a16="http://schemas.microsoft.com/office/drawing/2014/main" id="{39EBA5A9-3CE7-4D28-81B6-2F0C798B798B}"/>
              </a:ext>
            </a:extLst>
          </p:cNvPr>
          <p:cNvSpPr/>
          <p:nvPr userDrawn="1"/>
        </p:nvSpPr>
        <p:spPr>
          <a:xfrm>
            <a:off x="0" y="3367145"/>
            <a:ext cx="12192001" cy="22912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2" name="Titre 1">
            <a:extLst>
              <a:ext uri="{FF2B5EF4-FFF2-40B4-BE49-F238E27FC236}">
                <a16:creationId xmlns:a16="http://schemas.microsoft.com/office/drawing/2014/main" id="{21D5AABD-F548-4CE7-B165-57DA7A5FF975}"/>
              </a:ext>
            </a:extLst>
          </p:cNvPr>
          <p:cNvSpPr>
            <a:spLocks noGrp="1"/>
          </p:cNvSpPr>
          <p:nvPr>
            <p:ph type="title" hasCustomPrompt="1"/>
          </p:nvPr>
        </p:nvSpPr>
        <p:spPr>
          <a:xfrm>
            <a:off x="479999" y="3792763"/>
            <a:ext cx="11232000" cy="1440000"/>
          </a:xfrm>
        </p:spPr>
        <p:txBody>
          <a:bodyPr anchor="ctr"/>
          <a:lstStyle>
            <a:lvl1pPr>
              <a:defRPr sz="4800"/>
            </a:lvl1pPr>
          </a:lstStyle>
          <a:p>
            <a:r>
              <a:rPr lang="fr-FR" dirty="0"/>
              <a:t>Titre de section</a:t>
            </a:r>
          </a:p>
        </p:txBody>
      </p:sp>
    </p:spTree>
    <p:extLst>
      <p:ext uri="{BB962C8B-B14F-4D97-AF65-F5344CB8AC3E}">
        <p14:creationId xmlns:p14="http://schemas.microsoft.com/office/powerpoint/2010/main" val="158581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2 + Sous-tit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AC7C11D-FEF1-45D0-94DF-C413D3944C30}"/>
              </a:ext>
            </a:extLst>
          </p:cNvPr>
          <p:cNvSpPr/>
          <p:nvPr userDrawn="1"/>
        </p:nvSpPr>
        <p:spPr>
          <a:xfrm>
            <a:off x="0" y="3367144"/>
            <a:ext cx="12192001" cy="3490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6" name="Rectangle 5">
            <a:extLst>
              <a:ext uri="{FF2B5EF4-FFF2-40B4-BE49-F238E27FC236}">
                <a16:creationId xmlns:a16="http://schemas.microsoft.com/office/drawing/2014/main" id="{39EBA5A9-3CE7-4D28-81B6-2F0C798B798B}"/>
              </a:ext>
            </a:extLst>
          </p:cNvPr>
          <p:cNvSpPr/>
          <p:nvPr userDrawn="1"/>
        </p:nvSpPr>
        <p:spPr>
          <a:xfrm>
            <a:off x="0" y="3367145"/>
            <a:ext cx="12192001" cy="22912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2" name="Titre 1">
            <a:extLst>
              <a:ext uri="{FF2B5EF4-FFF2-40B4-BE49-F238E27FC236}">
                <a16:creationId xmlns:a16="http://schemas.microsoft.com/office/drawing/2014/main" id="{21D5AABD-F548-4CE7-B165-57DA7A5FF975}"/>
              </a:ext>
            </a:extLst>
          </p:cNvPr>
          <p:cNvSpPr>
            <a:spLocks noGrp="1"/>
          </p:cNvSpPr>
          <p:nvPr>
            <p:ph type="title" hasCustomPrompt="1"/>
          </p:nvPr>
        </p:nvSpPr>
        <p:spPr>
          <a:xfrm>
            <a:off x="479999" y="3870000"/>
            <a:ext cx="11232000" cy="664797"/>
          </a:xfrm>
        </p:spPr>
        <p:txBody>
          <a:bodyPr anchor="b">
            <a:spAutoFit/>
          </a:bodyPr>
          <a:lstStyle>
            <a:lvl1pPr>
              <a:defRPr sz="4800"/>
            </a:lvl1pPr>
          </a:lstStyle>
          <a:p>
            <a:r>
              <a:rPr lang="fr-FR" dirty="0"/>
              <a:t>Titre de section</a:t>
            </a:r>
          </a:p>
        </p:txBody>
      </p:sp>
      <p:sp>
        <p:nvSpPr>
          <p:cNvPr id="8" name="Espace réservé du texte 9">
            <a:extLst>
              <a:ext uri="{FF2B5EF4-FFF2-40B4-BE49-F238E27FC236}">
                <a16:creationId xmlns:a16="http://schemas.microsoft.com/office/drawing/2014/main" id="{1E28F617-1264-408A-A293-424D2E566C0A}"/>
              </a:ext>
            </a:extLst>
          </p:cNvPr>
          <p:cNvSpPr>
            <a:spLocks noGrp="1"/>
          </p:cNvSpPr>
          <p:nvPr>
            <p:ph type="body" sz="quarter" idx="15" hasCustomPrompt="1"/>
          </p:nvPr>
        </p:nvSpPr>
        <p:spPr>
          <a:xfrm>
            <a:off x="479999" y="4734000"/>
            <a:ext cx="11232000" cy="369332"/>
          </a:xfrm>
        </p:spPr>
        <p:txBody>
          <a:bodyPr>
            <a:spAutoFit/>
          </a:bodyPr>
          <a:lstStyle>
            <a:lvl1pPr>
              <a:spcAft>
                <a:spcPts val="0"/>
              </a:spcAft>
              <a:defRPr sz="2400"/>
            </a:lvl1pPr>
          </a:lstStyle>
          <a:p>
            <a:pPr lvl="0"/>
            <a:r>
              <a:rPr lang="fr-FR" dirty="0"/>
              <a:t>Ajoutez un sous-titre</a:t>
            </a:r>
          </a:p>
        </p:txBody>
      </p:sp>
    </p:spTree>
    <p:extLst>
      <p:ext uri="{BB962C8B-B14F-4D97-AF65-F5344CB8AC3E}">
        <p14:creationId xmlns:p14="http://schemas.microsoft.com/office/powerpoint/2010/main" val="3241631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3">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ACF6D6D-5A18-430A-BF56-90FB91A3960E}"/>
              </a:ext>
            </a:extLst>
          </p:cNvPr>
          <p:cNvSpPr/>
          <p:nvPr userDrawn="1"/>
        </p:nvSpPr>
        <p:spPr>
          <a:xfrm>
            <a:off x="0" y="0"/>
            <a:ext cx="12192000" cy="6858000"/>
          </a:xfrm>
          <a:prstGeom prst="rect">
            <a:avLst/>
          </a:prstGeom>
          <a:solidFill>
            <a:schemeClr val="bg1"/>
          </a:solidFill>
          <a:ln w="317500">
            <a:solidFill>
              <a:srgbClr val="26257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pic>
        <p:nvPicPr>
          <p:cNvPr id="7" name="Image 6">
            <a:extLst>
              <a:ext uri="{FF2B5EF4-FFF2-40B4-BE49-F238E27FC236}">
                <a16:creationId xmlns:a16="http://schemas.microsoft.com/office/drawing/2014/main" id="{3097971D-594C-4A4C-B73D-983760801BE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4805" b="-1"/>
          <a:stretch/>
        </p:blipFill>
        <p:spPr bwMode="gray">
          <a:xfrm>
            <a:off x="384000" y="178594"/>
            <a:ext cx="960000" cy="685406"/>
          </a:xfrm>
          <a:prstGeom prst="rect">
            <a:avLst/>
          </a:prstGeom>
        </p:spPr>
      </p:pic>
      <p:cxnSp>
        <p:nvCxnSpPr>
          <p:cNvPr id="10" name="Connecteur droit 9">
            <a:extLst>
              <a:ext uri="{FF2B5EF4-FFF2-40B4-BE49-F238E27FC236}">
                <a16:creationId xmlns:a16="http://schemas.microsoft.com/office/drawing/2014/main" id="{411E454A-F181-4F22-B48C-AEA7FDB050FD}"/>
              </a:ext>
            </a:extLst>
          </p:cNvPr>
          <p:cNvCxnSpPr>
            <a:cxnSpLocks/>
          </p:cNvCxnSpPr>
          <p:nvPr userDrawn="1"/>
        </p:nvCxnSpPr>
        <p:spPr>
          <a:xfrm>
            <a:off x="480000" y="4757738"/>
            <a:ext cx="720000" cy="0"/>
          </a:xfrm>
          <a:prstGeom prst="line">
            <a:avLst/>
          </a:prstGeom>
          <a:solidFill>
            <a:schemeClr val="bg1"/>
          </a:solidFill>
          <a:ln w="1524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cxnSp>
      <p:sp>
        <p:nvSpPr>
          <p:cNvPr id="9" name="Titre 1">
            <a:extLst>
              <a:ext uri="{FF2B5EF4-FFF2-40B4-BE49-F238E27FC236}">
                <a16:creationId xmlns:a16="http://schemas.microsoft.com/office/drawing/2014/main" id="{A2BFF741-C708-48CF-8272-E4416976B5F7}"/>
              </a:ext>
            </a:extLst>
          </p:cNvPr>
          <p:cNvSpPr>
            <a:spLocks noGrp="1"/>
          </p:cNvSpPr>
          <p:nvPr>
            <p:ph type="title" hasCustomPrompt="1"/>
          </p:nvPr>
        </p:nvSpPr>
        <p:spPr>
          <a:xfrm>
            <a:off x="479999" y="3226199"/>
            <a:ext cx="11232000" cy="1329595"/>
          </a:xfrm>
        </p:spPr>
        <p:txBody>
          <a:bodyPr vert="horz" lIns="0" tIns="0" rIns="0" bIns="0" rtlCol="0" anchor="b" anchorCtr="0">
            <a:spAutoFit/>
          </a:bodyPr>
          <a:lstStyle>
            <a:lvl1pPr>
              <a:defRPr lang="fr-FR" sz="4800" b="0" cap="all" baseline="0" dirty="0">
                <a:latin typeface="Marianne ExtraBold" panose="02000000000000000000" pitchFamily="2" charset="0"/>
                <a:ea typeface="+mn-ea"/>
                <a:cs typeface="+mn-cs"/>
              </a:defRPr>
            </a:lvl1pPr>
          </a:lstStyle>
          <a:p>
            <a:pPr marL="0" lvl="0" indent="0">
              <a:spcBef>
                <a:spcPts val="0"/>
              </a:spcBef>
              <a:spcAft>
                <a:spcPts val="0"/>
              </a:spcAft>
              <a:buFont typeface="Arial" pitchFamily="34" charset="0"/>
            </a:pPr>
            <a:r>
              <a:rPr lang="fr-FR" dirty="0"/>
              <a:t>Titre de </a:t>
            </a:r>
            <a:br>
              <a:rPr lang="fr-FR" dirty="0"/>
            </a:br>
            <a:r>
              <a:rPr lang="fr-FR" dirty="0"/>
              <a:t>section</a:t>
            </a:r>
          </a:p>
        </p:txBody>
      </p:sp>
    </p:spTree>
    <p:extLst>
      <p:ext uri="{BB962C8B-B14F-4D97-AF65-F5344CB8AC3E}">
        <p14:creationId xmlns:p14="http://schemas.microsoft.com/office/powerpoint/2010/main" val="1535964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821EE-7D6C-49D3-BC07-976B5D844401}"/>
              </a:ext>
            </a:extLst>
          </p:cNvPr>
          <p:cNvSpPr>
            <a:spLocks noGrp="1"/>
          </p:cNvSpPr>
          <p:nvPr>
            <p:ph type="title" hasCustomPrompt="1"/>
          </p:nvPr>
        </p:nvSpPr>
        <p:spPr>
          <a:xfrm>
            <a:off x="1631998" y="229335"/>
            <a:ext cx="6720002" cy="387798"/>
          </a:xfrm>
        </p:spPr>
        <p:txBody>
          <a:bodyPr wrap="square" anchor="t">
            <a:spAutoFit/>
          </a:bodyPr>
          <a:lstStyle>
            <a:lvl1pPr>
              <a:defRPr sz="2800"/>
            </a:lvl1pPr>
          </a:lstStyle>
          <a:p>
            <a:r>
              <a:rPr lang="fr-FR" dirty="0"/>
              <a:t>Ordre du jour</a:t>
            </a:r>
          </a:p>
        </p:txBody>
      </p:sp>
      <p:sp>
        <p:nvSpPr>
          <p:cNvPr id="7" name="Espace réservé de la date 2">
            <a:extLst>
              <a:ext uri="{FF2B5EF4-FFF2-40B4-BE49-F238E27FC236}">
                <a16:creationId xmlns:a16="http://schemas.microsoft.com/office/drawing/2014/main" id="{26E01E1D-D056-422D-8BE5-2A47EC9A6D79}"/>
              </a:ext>
            </a:extLst>
          </p:cNvPr>
          <p:cNvSpPr>
            <a:spLocks noGrp="1"/>
          </p:cNvSpPr>
          <p:nvPr>
            <p:ph type="dt" sz="half" idx="10"/>
          </p:nvPr>
        </p:nvSpPr>
        <p:spPr bwMode="gray">
          <a:xfrm>
            <a:off x="10152000" y="6378000"/>
            <a:ext cx="1560000" cy="480000"/>
          </a:xfrm>
        </p:spPr>
        <p:txBody>
          <a:bodyPr/>
          <a:lstStyle/>
          <a:p>
            <a:pPr algn="r"/>
            <a:fld id="{7A3B25EF-90D1-4183-A4A8-415BC46B79F1}" type="datetime1">
              <a:rPr lang="fr-FR" cap="all" smtClean="0"/>
              <a:t>23/04/2026</a:t>
            </a:fld>
            <a:endParaRPr lang="fr-FR" cap="all"/>
          </a:p>
        </p:txBody>
      </p:sp>
      <p:sp>
        <p:nvSpPr>
          <p:cNvPr id="8" name="Espace réservé du pied de page 3">
            <a:extLst>
              <a:ext uri="{FF2B5EF4-FFF2-40B4-BE49-F238E27FC236}">
                <a16:creationId xmlns:a16="http://schemas.microsoft.com/office/drawing/2014/main" id="{BC35FDB7-6975-4F1D-8AED-83E8F37DCA26}"/>
              </a:ext>
            </a:extLst>
          </p:cNvPr>
          <p:cNvSpPr>
            <a:spLocks noGrp="1"/>
          </p:cNvSpPr>
          <p:nvPr>
            <p:ph type="ftr" sz="quarter" idx="11"/>
          </p:nvPr>
        </p:nvSpPr>
        <p:spPr bwMode="gray">
          <a:xfrm>
            <a:off x="480000" y="6378000"/>
            <a:ext cx="7872000" cy="480000"/>
          </a:xfrm>
        </p:spPr>
        <p:txBody>
          <a:bodyPr/>
          <a:lstStyle/>
          <a:p>
            <a:r>
              <a:rPr lang="fr-FR"/>
              <a:t>Délégation interministérielle à l’hébergement et à l’accès au logement</a:t>
            </a:r>
          </a:p>
        </p:txBody>
      </p:sp>
      <p:sp>
        <p:nvSpPr>
          <p:cNvPr id="9" name="Espace réservé du numéro de diapositive 4">
            <a:extLst>
              <a:ext uri="{FF2B5EF4-FFF2-40B4-BE49-F238E27FC236}">
                <a16:creationId xmlns:a16="http://schemas.microsoft.com/office/drawing/2014/main" id="{0167284C-F611-48C7-A4C0-DA5E98E0D376}"/>
              </a:ext>
            </a:extLst>
          </p:cNvPr>
          <p:cNvSpPr>
            <a:spLocks noGrp="1"/>
          </p:cNvSpPr>
          <p:nvPr>
            <p:ph type="sldNum" sz="quarter" idx="12"/>
          </p:nvPr>
        </p:nvSpPr>
        <p:spPr bwMode="gray">
          <a:xfrm>
            <a:off x="8352000" y="6378000"/>
            <a:ext cx="1800000" cy="480000"/>
          </a:xfrm>
        </p:spPr>
        <p:txBody>
          <a:bodyPr/>
          <a:lstStyle/>
          <a:p>
            <a:fld id="{733122C9-A0B9-462F-8757-0847AD287B63}" type="slidenum">
              <a:rPr lang="fr-FR" smtClean="0"/>
              <a:pPr/>
              <a:t>‹N°›</a:t>
            </a:fld>
            <a:endParaRPr lang="fr-FR"/>
          </a:p>
        </p:txBody>
      </p:sp>
    </p:spTree>
    <p:extLst>
      <p:ext uri="{BB962C8B-B14F-4D97-AF65-F5344CB8AC3E}">
        <p14:creationId xmlns:p14="http://schemas.microsoft.com/office/powerpoint/2010/main" val="3621371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479999" y="1200000"/>
            <a:ext cx="11232000" cy="960000"/>
          </a:xfrm>
        </p:spPr>
        <p:txBody>
          <a:bodyPr/>
          <a:lstStyle>
            <a:lvl1pPr>
              <a:defRPr/>
            </a:lvl1pPr>
          </a:lstStyle>
          <a:p>
            <a:r>
              <a:rPr lang="fr-FR"/>
              <a:t>Titre</a:t>
            </a:r>
          </a:p>
        </p:txBody>
      </p:sp>
      <p:sp>
        <p:nvSpPr>
          <p:cNvPr id="3" name="Espace réservé de la date 2"/>
          <p:cNvSpPr>
            <a:spLocks noGrp="1"/>
          </p:cNvSpPr>
          <p:nvPr>
            <p:ph type="dt" sz="half" idx="10"/>
          </p:nvPr>
        </p:nvSpPr>
        <p:spPr bwMode="gray"/>
        <p:txBody>
          <a:bodyPr/>
          <a:lstStyle/>
          <a:p>
            <a:pPr algn="r"/>
            <a:fld id="{7A3B25EF-90D1-4183-A4A8-415BC46B79F1}" type="datetime1">
              <a:rPr lang="fr-FR" cap="all" smtClean="0"/>
              <a:t>23/04/2026</a:t>
            </a:fld>
            <a:endParaRPr lang="fr-FR" cap="all"/>
          </a:p>
        </p:txBody>
      </p:sp>
      <p:sp>
        <p:nvSpPr>
          <p:cNvPr id="4" name="Espace réservé du pied de page 3"/>
          <p:cNvSpPr>
            <a:spLocks noGrp="1"/>
          </p:cNvSpPr>
          <p:nvPr>
            <p:ph type="ftr" sz="quarter" idx="11"/>
          </p:nvPr>
        </p:nvSpPr>
        <p:spPr bwMode="gray"/>
        <p:txBody>
          <a:bodyPr/>
          <a:lstStyle/>
          <a:p>
            <a:r>
              <a:rPr lang="fr-FR"/>
              <a:t>Délégation interministérielle à l’hébergement et à l’accès au logement</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a:p>
        </p:txBody>
      </p:sp>
      <p:sp>
        <p:nvSpPr>
          <p:cNvPr id="8" name="Espace réservé du texte 7"/>
          <p:cNvSpPr>
            <a:spLocks noGrp="1"/>
          </p:cNvSpPr>
          <p:nvPr>
            <p:ph type="body" sz="quarter" idx="13" hasCustomPrompt="1"/>
          </p:nvPr>
        </p:nvSpPr>
        <p:spPr bwMode="gray">
          <a:xfrm>
            <a:off x="479997" y="2522624"/>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9" name="Espace réservé du texte 7"/>
          <p:cNvSpPr>
            <a:spLocks noGrp="1"/>
          </p:cNvSpPr>
          <p:nvPr>
            <p:ph type="body" sz="quarter" idx="14" hasCustomPrompt="1"/>
          </p:nvPr>
        </p:nvSpPr>
        <p:spPr bwMode="gray">
          <a:xfrm>
            <a:off x="4416000"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
        <p:nvSpPr>
          <p:cNvPr id="10" name="Espace réservé du texte 7"/>
          <p:cNvSpPr>
            <a:spLocks noGrp="1"/>
          </p:cNvSpPr>
          <p:nvPr>
            <p:ph type="body" sz="quarter" idx="15" hasCustomPrompt="1"/>
          </p:nvPr>
        </p:nvSpPr>
        <p:spPr bwMode="gray">
          <a:xfrm>
            <a:off x="8351999" y="2524800"/>
            <a:ext cx="3360000" cy="3374400"/>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a:t>Titre de la partie</a:t>
            </a:r>
          </a:p>
          <a:p>
            <a:pPr lvl="1"/>
            <a:r>
              <a:rPr lang="fr-FR"/>
              <a:t>Deuxième niveau</a:t>
            </a:r>
          </a:p>
        </p:txBody>
      </p:sp>
    </p:spTree>
    <p:extLst>
      <p:ext uri="{BB962C8B-B14F-4D97-AF65-F5344CB8AC3E}">
        <p14:creationId xmlns:p14="http://schemas.microsoft.com/office/powerpoint/2010/main" val="4264225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479999" y="1200000"/>
            <a:ext cx="11232000" cy="960000"/>
          </a:xfrm>
          <a:prstGeom prst="rect">
            <a:avLst/>
          </a:prstGeom>
        </p:spPr>
        <p:txBody>
          <a:bodyPr vert="horz" lIns="0" tIns="0" rIns="0" bIns="0" rtlCol="0" anchor="t" anchorCtr="0">
            <a:noAutofit/>
          </a:bodyPr>
          <a:lstStyle/>
          <a:p>
            <a:r>
              <a:rPr lang="fr-FR" noProof="0"/>
              <a:t>Titre</a:t>
            </a:r>
          </a:p>
        </p:txBody>
      </p:sp>
      <p:sp>
        <p:nvSpPr>
          <p:cNvPr id="3" name="Espace réservé du texte 2"/>
          <p:cNvSpPr>
            <a:spLocks noGrp="1"/>
          </p:cNvSpPr>
          <p:nvPr>
            <p:ph type="body" idx="1"/>
          </p:nvPr>
        </p:nvSpPr>
        <p:spPr bwMode="gray">
          <a:xfrm>
            <a:off x="479999" y="2448000"/>
            <a:ext cx="11232000" cy="3432000"/>
          </a:xfrm>
          <a:prstGeom prst="rect">
            <a:avLst/>
          </a:prstGeom>
        </p:spPr>
        <p:txBody>
          <a:bodyPr vert="horz" lIns="0" tIns="0" rIns="0" bIns="0" rtlCol="0" anchor="t" anchorCtr="0">
            <a:noAutofit/>
          </a:bodyPr>
          <a:lstStyle/>
          <a:p>
            <a:pPr lvl="0"/>
            <a:r>
              <a:rPr lang="fr-FR" noProof="0"/>
              <a:t>Texte de niveau 1</a:t>
            </a:r>
          </a:p>
          <a:p>
            <a:pPr lvl="1"/>
            <a:r>
              <a:rPr lang="fr-FR" noProof="0"/>
              <a:t>Texte de niveau 2</a:t>
            </a:r>
          </a:p>
          <a:p>
            <a:pPr lvl="2"/>
            <a:r>
              <a:rPr lang="fr-FR" noProof="0"/>
              <a:t>Texte de niveau 3</a:t>
            </a:r>
          </a:p>
          <a:p>
            <a:pPr lvl="3"/>
            <a:r>
              <a:rPr lang="fr-FR" noProof="0"/>
              <a:t>Texte de niveau 4</a:t>
            </a:r>
          </a:p>
          <a:p>
            <a:pPr lvl="4"/>
            <a:r>
              <a:rPr lang="fr-FR" noProof="0"/>
              <a:t>Texte de niveau 5</a:t>
            </a:r>
          </a:p>
        </p:txBody>
      </p:sp>
      <p:sp>
        <p:nvSpPr>
          <p:cNvPr id="4" name="Espace réservé de la date 3"/>
          <p:cNvSpPr>
            <a:spLocks noGrp="1"/>
          </p:cNvSpPr>
          <p:nvPr>
            <p:ph type="dt" sz="half" idx="2"/>
          </p:nvPr>
        </p:nvSpPr>
        <p:spPr bwMode="gray">
          <a:xfrm>
            <a:off x="10152000" y="6378000"/>
            <a:ext cx="1560000" cy="480000"/>
          </a:xfrm>
          <a:prstGeom prst="rect">
            <a:avLst/>
          </a:prstGeom>
        </p:spPr>
        <p:txBody>
          <a:bodyPr vert="horz" lIns="0" tIns="0" rIns="0" bIns="0" rtlCol="0" anchor="ctr" anchorCtr="0">
            <a:noAutofit/>
          </a:bodyPr>
          <a:lstStyle>
            <a:lvl1pPr algn="r">
              <a:defRPr sz="1000" b="1">
                <a:solidFill>
                  <a:schemeClr val="tx1"/>
                </a:solidFill>
              </a:defRPr>
            </a:lvl1pPr>
          </a:lstStyle>
          <a:p>
            <a:fld id="{EB6523AD-AB6F-406F-A97E-50761564301F}" type="datetime1">
              <a:rPr lang="fr-FR" cap="all" smtClean="0"/>
              <a:pPr/>
              <a:t>23/04/2026</a:t>
            </a:fld>
            <a:endParaRPr lang="fr-FR" cap="all" dirty="0"/>
          </a:p>
        </p:txBody>
      </p:sp>
      <p:sp>
        <p:nvSpPr>
          <p:cNvPr id="5" name="Espace réservé du pied de page 4"/>
          <p:cNvSpPr>
            <a:spLocks noGrp="1"/>
          </p:cNvSpPr>
          <p:nvPr>
            <p:ph type="ftr" sz="quarter" idx="3"/>
          </p:nvPr>
        </p:nvSpPr>
        <p:spPr bwMode="gray">
          <a:xfrm>
            <a:off x="480000" y="6378000"/>
            <a:ext cx="7872000" cy="480000"/>
          </a:xfrm>
          <a:prstGeom prst="rect">
            <a:avLst/>
          </a:prstGeom>
        </p:spPr>
        <p:txBody>
          <a:bodyPr vert="horz" lIns="0" tIns="0" rIns="0" bIns="0" rtlCol="0" anchor="ctr" anchorCtr="0">
            <a:noAutofit/>
          </a:bodyPr>
          <a:lstStyle>
            <a:lvl1pPr algn="l">
              <a:defRPr sz="1000" b="1">
                <a:solidFill>
                  <a:schemeClr val="tx1"/>
                </a:solidFill>
              </a:defRPr>
            </a:lvl1pPr>
          </a:lstStyle>
          <a:p>
            <a:r>
              <a:rPr lang="fr-FR"/>
              <a:t>Délégation interministérielle à l’hébergement et à l’accès au logement</a:t>
            </a:r>
          </a:p>
        </p:txBody>
      </p:sp>
      <p:sp>
        <p:nvSpPr>
          <p:cNvPr id="6" name="Espace réservé du numéro de diapositive 5"/>
          <p:cNvSpPr>
            <a:spLocks noGrp="1"/>
          </p:cNvSpPr>
          <p:nvPr>
            <p:ph type="sldNum" sz="quarter" idx="4"/>
          </p:nvPr>
        </p:nvSpPr>
        <p:spPr bwMode="gray">
          <a:xfrm>
            <a:off x="8352000" y="6378000"/>
            <a:ext cx="1800000" cy="480000"/>
          </a:xfrm>
          <a:prstGeom prst="rect">
            <a:avLst/>
          </a:prstGeom>
        </p:spPr>
        <p:txBody>
          <a:bodyPr vert="horz" lIns="0" tIns="0" rIns="0" bIns="0" rtlCol="0" anchor="ctr" anchorCtr="0">
            <a:noAutofit/>
          </a:bodyPr>
          <a:lstStyle>
            <a:lvl1pPr algn="r">
              <a:defRPr sz="1000" b="1">
                <a:solidFill>
                  <a:schemeClr val="tx1"/>
                </a:solidFill>
              </a:defRPr>
            </a:lvl1pPr>
          </a:lstStyle>
          <a:p>
            <a:fld id="{733122C9-A0B9-462F-8757-0847AD287B63}" type="slidenum">
              <a:rPr lang="fr-FR" smtClean="0"/>
              <a:pPr/>
              <a:t>‹N°›</a:t>
            </a:fld>
            <a:endParaRPr lang="fr-FR"/>
          </a:p>
        </p:txBody>
      </p:sp>
      <p:cxnSp>
        <p:nvCxnSpPr>
          <p:cNvPr id="10" name="Connecteur droit 9"/>
          <p:cNvCxnSpPr/>
          <p:nvPr userDrawn="1"/>
        </p:nvCxnSpPr>
        <p:spPr bwMode="gray">
          <a:xfrm>
            <a:off x="480000" y="6379200"/>
            <a:ext cx="11232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bwMode="gray">
          <a:xfrm>
            <a:off x="384000" y="144000"/>
            <a:ext cx="960000" cy="720000"/>
          </a:xfrm>
          <a:prstGeom prst="rect">
            <a:avLst/>
          </a:prstGeom>
        </p:spPr>
      </p:pic>
    </p:spTree>
    <p:extLst>
      <p:ext uri="{BB962C8B-B14F-4D97-AF65-F5344CB8AC3E}">
        <p14:creationId xmlns:p14="http://schemas.microsoft.com/office/powerpoint/2010/main" val="6011750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9" r:id="rId4"/>
    <p:sldLayoutId id="2147483675" r:id="rId5"/>
    <p:sldLayoutId id="2147483682" r:id="rId6"/>
    <p:sldLayoutId id="2147483681" r:id="rId7"/>
    <p:sldLayoutId id="2147483678" r:id="rId8"/>
    <p:sldLayoutId id="2147483663" r:id="rId9"/>
    <p:sldLayoutId id="2147483665" r:id="rId10"/>
    <p:sldLayoutId id="2147483677" r:id="rId11"/>
    <p:sldLayoutId id="2147483670" r:id="rId12"/>
    <p:sldLayoutId id="2147483676" r:id="rId13"/>
    <p:sldLayoutId id="2147483671" r:id="rId14"/>
    <p:sldLayoutId id="2147483683" r:id="rId15"/>
    <p:sldLayoutId id="2147483673" r:id="rId16"/>
    <p:sldLayoutId id="2147483684" r:id="rId17"/>
    <p:sldLayoutId id="2147483685" r:id="rId18"/>
    <p:sldLayoutId id="2147483686" r:id="rId19"/>
  </p:sldLayoutIdLst>
  <p:hf hdr="0"/>
  <p:txStyles>
    <p:titleStyle>
      <a:lvl1pPr algn="l" defTabSz="121917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mailto:support-1@social.gouv.fr.eu1.r.hs-inbox.com" TargetMode="Externa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hyperlink" Target="https://25326951.hubspotpreview-eu1.com/_hcms/preview/email/389680953564?portalId=25326951&amp;preview_key=wRuszhxv&amp;_preview=true&amp;from_buffer=false&amp;hsPreviewerApp=email&amp;cacheBust=0" TargetMode="Externa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a:extLst>
              <a:ext uri="{FF2B5EF4-FFF2-40B4-BE49-F238E27FC236}">
                <a16:creationId xmlns:a16="http://schemas.microsoft.com/office/drawing/2014/main" id="{6E22BBF0-0869-4552-9D60-484EDB78EE78}"/>
              </a:ext>
            </a:extLst>
          </p:cNvPr>
          <p:cNvSpPr>
            <a:spLocks noGrp="1"/>
          </p:cNvSpPr>
          <p:nvPr>
            <p:ph type="title"/>
          </p:nvPr>
        </p:nvSpPr>
        <p:spPr/>
        <p:txBody>
          <a:bodyPr/>
          <a:lstStyle/>
          <a:p>
            <a:endParaRPr lang="fr-FR"/>
          </a:p>
        </p:txBody>
      </p:sp>
      <p:sp>
        <p:nvSpPr>
          <p:cNvPr id="2" name="Espace réservé du pied de page 1"/>
          <p:cNvSpPr>
            <a:spLocks noGrp="1"/>
          </p:cNvSpPr>
          <p:nvPr>
            <p:ph type="ftr" sz="quarter" idx="11"/>
          </p:nvPr>
        </p:nvSpPr>
        <p:spPr>
          <a:xfrm>
            <a:off x="480000" y="6378000"/>
            <a:ext cx="7872000" cy="480000"/>
          </a:xfrm>
        </p:spPr>
        <p:txBody>
          <a:bodyPr/>
          <a:lstStyle/>
          <a:p>
            <a:pPr lvl="0"/>
            <a:r>
              <a:rPr lang="fr-FR" noProof="0"/>
              <a:t>Délégation interministérielle à l’hébergement et à l’accès au logement</a:t>
            </a:r>
          </a:p>
        </p:txBody>
      </p:sp>
      <p:sp>
        <p:nvSpPr>
          <p:cNvPr id="6" name="Espace réservé du numéro de diapositive 5"/>
          <p:cNvSpPr>
            <a:spLocks noGrp="1"/>
          </p:cNvSpPr>
          <p:nvPr>
            <p:ph type="sldNum" sz="quarter" idx="12"/>
          </p:nvPr>
        </p:nvSpPr>
        <p:spPr>
          <a:xfrm>
            <a:off x="8352000" y="6378000"/>
            <a:ext cx="1800000" cy="480000"/>
          </a:xfrm>
        </p:spPr>
        <p:txBody>
          <a:bodyPr/>
          <a:lstStyle/>
          <a:p>
            <a:pPr lvl="0"/>
            <a:fld id="{733122C9-A0B9-462F-8757-0847AD287B63}" type="slidenum">
              <a:rPr lang="fr-FR" noProof="0" smtClean="0"/>
              <a:pPr lvl="0"/>
              <a:t>1</a:t>
            </a:fld>
            <a:endParaRPr lang="fr-FR" noProof="0"/>
          </a:p>
        </p:txBody>
      </p:sp>
      <p:sp>
        <p:nvSpPr>
          <p:cNvPr id="5" name="Date Placeholder 4">
            <a:extLst>
              <a:ext uri="{FF2B5EF4-FFF2-40B4-BE49-F238E27FC236}">
                <a16:creationId xmlns:a16="http://schemas.microsoft.com/office/drawing/2014/main" id="{041C0055-2048-434C-A186-3F2199DDA8F3}"/>
              </a:ext>
            </a:extLst>
          </p:cNvPr>
          <p:cNvSpPr>
            <a:spLocks noGrp="1"/>
          </p:cNvSpPr>
          <p:nvPr>
            <p:ph type="dt" sz="half" idx="10"/>
          </p:nvPr>
        </p:nvSpPr>
        <p:spPr>
          <a:xfrm>
            <a:off x="10152000" y="6378000"/>
            <a:ext cx="1560000" cy="480000"/>
          </a:xfrm>
        </p:spPr>
        <p:txBody>
          <a:bodyPr/>
          <a:lstStyle/>
          <a:p>
            <a:pPr lvl="0"/>
            <a:fld id="{3043FB98-9F90-416A-8FDC-C908AAD966AF}" type="datetime1">
              <a:rPr lang="fr-FR" noProof="0" smtClean="0"/>
              <a:pPr lvl="0"/>
              <a:t>23/04/2026</a:t>
            </a:fld>
            <a:endParaRPr lang="fr-FR" noProof="0" dirty="0"/>
          </a:p>
        </p:txBody>
      </p:sp>
      <p:sp>
        <p:nvSpPr>
          <p:cNvPr id="4" name="Espace réservé du texte 3">
            <a:extLst>
              <a:ext uri="{FF2B5EF4-FFF2-40B4-BE49-F238E27FC236}">
                <a16:creationId xmlns:a16="http://schemas.microsoft.com/office/drawing/2014/main" id="{262A704D-2C7E-48C8-A3D6-FCD7F69940A0}"/>
              </a:ext>
            </a:extLst>
          </p:cNvPr>
          <p:cNvSpPr>
            <a:spLocks noGrp="1"/>
          </p:cNvSpPr>
          <p:nvPr>
            <p:ph type="body" sz="quarter" idx="13"/>
          </p:nvPr>
        </p:nvSpPr>
        <p:spPr>
          <a:xfrm>
            <a:off x="480000" y="3128061"/>
            <a:ext cx="11232000" cy="1218795"/>
          </a:xfrm>
        </p:spPr>
        <p:txBody>
          <a:bodyPr/>
          <a:lstStyle/>
          <a:p>
            <a:r>
              <a:rPr lang="fr-FR" dirty="0">
                <a:solidFill>
                  <a:schemeClr val="tx2"/>
                </a:solidFill>
              </a:rPr>
              <a:t>Comité des référents </a:t>
            </a:r>
            <a:br>
              <a:rPr lang="fr-FR" dirty="0"/>
            </a:br>
            <a:r>
              <a:rPr lang="fr-FR" dirty="0"/>
              <a:t>SI SIAO</a:t>
            </a:r>
          </a:p>
        </p:txBody>
      </p:sp>
      <p:sp>
        <p:nvSpPr>
          <p:cNvPr id="10" name="Espace réservé du texte 9">
            <a:extLst>
              <a:ext uri="{FF2B5EF4-FFF2-40B4-BE49-F238E27FC236}">
                <a16:creationId xmlns:a16="http://schemas.microsoft.com/office/drawing/2014/main" id="{B2C88A97-1024-4329-9D9D-ABC1DE66ADA3}"/>
              </a:ext>
            </a:extLst>
          </p:cNvPr>
          <p:cNvSpPr>
            <a:spLocks noGrp="1"/>
          </p:cNvSpPr>
          <p:nvPr>
            <p:ph type="body" sz="quarter" idx="15"/>
          </p:nvPr>
        </p:nvSpPr>
        <p:spPr/>
        <p:txBody>
          <a:bodyPr/>
          <a:lstStyle/>
          <a:p>
            <a:r>
              <a:rPr lang="fr-FR" dirty="0"/>
              <a:t>23 avril 2026</a:t>
            </a:r>
          </a:p>
        </p:txBody>
      </p:sp>
      <p:sp>
        <p:nvSpPr>
          <p:cNvPr id="8" name="ZoneTexte 7">
            <a:extLst>
              <a:ext uri="{FF2B5EF4-FFF2-40B4-BE49-F238E27FC236}">
                <a16:creationId xmlns:a16="http://schemas.microsoft.com/office/drawing/2014/main" id="{F0739E22-31D3-4B78-9781-9F7EE7C2DFE2}"/>
              </a:ext>
            </a:extLst>
          </p:cNvPr>
          <p:cNvSpPr txBox="1"/>
          <p:nvPr/>
        </p:nvSpPr>
        <p:spPr>
          <a:xfrm>
            <a:off x="7557945" y="720000"/>
            <a:ext cx="4154055" cy="830997"/>
          </a:xfrm>
          <a:prstGeom prst="rect">
            <a:avLst/>
          </a:prstGeom>
          <a:noFill/>
        </p:spPr>
        <p:txBody>
          <a:bodyPr wrap="square" rIns="0">
            <a:spAutoFit/>
          </a:bodyPr>
          <a:lstStyle/>
          <a:p>
            <a:pPr algn="r"/>
            <a:r>
              <a:rPr lang="fr-FR" sz="1600" b="1" i="0" u="none" strike="noStrike" baseline="0" dirty="0">
                <a:solidFill>
                  <a:srgbClr val="000000"/>
                </a:solidFill>
                <a:latin typeface="Marianne" panose="02000000000000000000" pitchFamily="2" charset="0"/>
              </a:rPr>
              <a:t>Délégation interministérielle </a:t>
            </a:r>
            <a:br>
              <a:rPr lang="fr-FR" sz="1600" b="1" i="0" u="none" strike="noStrike" baseline="0" dirty="0">
                <a:solidFill>
                  <a:srgbClr val="000000"/>
                </a:solidFill>
                <a:latin typeface="Marianne" panose="02000000000000000000" pitchFamily="2" charset="0"/>
              </a:rPr>
            </a:br>
            <a:r>
              <a:rPr lang="fr-FR" sz="1600" b="1" i="0" u="none" strike="noStrike" baseline="0" dirty="0">
                <a:solidFill>
                  <a:srgbClr val="000000"/>
                </a:solidFill>
                <a:latin typeface="Marianne" panose="02000000000000000000" pitchFamily="2" charset="0"/>
              </a:rPr>
              <a:t>à l’hébergement et à </a:t>
            </a:r>
            <a:br>
              <a:rPr lang="fr-FR" sz="1600" b="1" i="0" u="none" strike="noStrike" baseline="0" dirty="0">
                <a:solidFill>
                  <a:srgbClr val="000000"/>
                </a:solidFill>
                <a:latin typeface="Marianne" panose="02000000000000000000" pitchFamily="2" charset="0"/>
              </a:rPr>
            </a:br>
            <a:r>
              <a:rPr lang="fr-FR" sz="1600" b="1" i="0" u="none" strike="noStrike" baseline="0" dirty="0">
                <a:solidFill>
                  <a:srgbClr val="000000"/>
                </a:solidFill>
                <a:latin typeface="Marianne" panose="02000000000000000000" pitchFamily="2" charset="0"/>
              </a:rPr>
              <a:t>l’accès au logement</a:t>
            </a:r>
            <a:endParaRPr lang="fr-FR" sz="1600" dirty="0"/>
          </a:p>
        </p:txBody>
      </p:sp>
    </p:spTree>
    <p:extLst>
      <p:ext uri="{BB962C8B-B14F-4D97-AF65-F5344CB8AC3E}">
        <p14:creationId xmlns:p14="http://schemas.microsoft.com/office/powerpoint/2010/main" val="3108121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p:txBody>
          <a:bodyPr/>
          <a:lstStyle/>
          <a:p>
            <a:r>
              <a:rPr lang="fr-FR" dirty="0"/>
              <a:t>Moyens mis en œuvre </a:t>
            </a:r>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p:txBody>
          <a:bodyPr/>
          <a:lstStyle/>
          <a:p>
            <a:r>
              <a:rPr lang="fr-FR"/>
              <a:t>Délégation interministérielle à l’hébergement et à l’accès au logement</a:t>
            </a:r>
            <a:endParaRPr lang="fr-FR" dirty="0"/>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p:txBody>
          <a:bodyPr/>
          <a:lstStyle/>
          <a:p>
            <a:fld id="{733122C9-A0B9-462F-8757-0847AD287B63}" type="slidenum">
              <a:rPr lang="fr-FR" smtClean="0"/>
              <a:pPr/>
              <a:t>10</a:t>
            </a:fld>
            <a:endParaRPr lang="fr-FR"/>
          </a:p>
        </p:txBody>
      </p:sp>
      <p:sp>
        <p:nvSpPr>
          <p:cNvPr id="6" name="TextBox 11">
            <a:extLst>
              <a:ext uri="{FF2B5EF4-FFF2-40B4-BE49-F238E27FC236}">
                <a16:creationId xmlns:a16="http://schemas.microsoft.com/office/drawing/2014/main" id="{7335346C-BB21-4CDD-942B-0F7EB5F2FBD9}"/>
              </a:ext>
            </a:extLst>
          </p:cNvPr>
          <p:cNvSpPr txBox="1"/>
          <p:nvPr/>
        </p:nvSpPr>
        <p:spPr>
          <a:xfrm>
            <a:off x="1631998" y="1451057"/>
            <a:ext cx="8928000" cy="372859"/>
          </a:xfrm>
          <a:prstGeom prst="rect">
            <a:avLst/>
          </a:prstGeom>
          <a:noFill/>
        </p:spPr>
        <p:txBody>
          <a:bodyPr wrap="square" lIns="0" tIns="0" rIns="0" bIns="0" rtlCol="0" anchor="b">
            <a:spAutoFit/>
          </a:bodyPr>
          <a:lstStyle/>
          <a:p>
            <a:pPr>
              <a:lnSpc>
                <a:spcPct val="110000"/>
              </a:lnSpc>
            </a:pPr>
            <a:r>
              <a:rPr lang="fr-FR" sz="2400" dirty="0">
                <a:latin typeface="Marianne Medium" panose="02000000000000000000" pitchFamily="2" charset="0"/>
                <a:cs typeface="Segoe UI Semibold" panose="020B0702040204020203" pitchFamily="34" charset="0"/>
              </a:rPr>
              <a:t>Revue des référentiels - rationalisation</a:t>
            </a:r>
          </a:p>
        </p:txBody>
      </p:sp>
      <p:sp>
        <p:nvSpPr>
          <p:cNvPr id="12" name="TextBox 9">
            <a:extLst>
              <a:ext uri="{FF2B5EF4-FFF2-40B4-BE49-F238E27FC236}">
                <a16:creationId xmlns:a16="http://schemas.microsoft.com/office/drawing/2014/main" id="{2E1BB447-FA90-4899-877B-8CFD3CFC9C61}"/>
              </a:ext>
            </a:extLst>
          </p:cNvPr>
          <p:cNvSpPr txBox="1"/>
          <p:nvPr/>
        </p:nvSpPr>
        <p:spPr>
          <a:xfrm>
            <a:off x="1631997" y="1869255"/>
            <a:ext cx="8093893" cy="2960554"/>
          </a:xfrm>
          <a:prstGeom prst="rect">
            <a:avLst/>
          </a:prstGeom>
          <a:noFill/>
        </p:spPr>
        <p:txBody>
          <a:bodyPr wrap="square" lIns="18000" tIns="0" rIns="0" bIns="0" rtlCol="0" anchor="t">
            <a:spAutoFit/>
          </a:bodyPr>
          <a:lstStyle/>
          <a:p>
            <a:pPr marL="742950" lvl="1" indent="-285750">
              <a:lnSpc>
                <a:spcPct val="120000"/>
              </a:lnSpc>
              <a:buFont typeface="Arial" panose="020B0604020202020204" pitchFamily="34" charset="0"/>
              <a:buChar char="•"/>
            </a:pPr>
            <a:r>
              <a:rPr lang="fr-FR" dirty="0">
                <a:solidFill>
                  <a:srgbClr val="879CCD"/>
                </a:solidFill>
                <a:latin typeface="+mj-lt"/>
                <a:cs typeface="Segoe UI" panose="020B0502040204020203" pitchFamily="34" charset="0"/>
              </a:rPr>
              <a:t>Enrichissement (motifs inexistants)</a:t>
            </a:r>
          </a:p>
          <a:p>
            <a:pPr marL="742950" lvl="1" indent="-285750">
              <a:lnSpc>
                <a:spcPct val="120000"/>
              </a:lnSpc>
              <a:buFont typeface="Arial" panose="020B0604020202020204" pitchFamily="34" charset="0"/>
              <a:buChar char="•"/>
            </a:pPr>
            <a:r>
              <a:rPr lang="fr-FR" dirty="0">
                <a:solidFill>
                  <a:srgbClr val="879CCD"/>
                </a:solidFill>
                <a:latin typeface="+mj-lt"/>
                <a:cs typeface="Segoe UI" panose="020B0502040204020203" pitchFamily="34" charset="0"/>
              </a:rPr>
              <a:t>Nettoyage : </a:t>
            </a:r>
          </a:p>
          <a:p>
            <a:pPr marL="1200150" lvl="2" indent="-285750">
              <a:lnSpc>
                <a:spcPct val="120000"/>
              </a:lnSpc>
              <a:buFont typeface="Arial" panose="020B0604020202020204" pitchFamily="34" charset="0"/>
              <a:buChar char="•"/>
            </a:pPr>
            <a:r>
              <a:rPr lang="fr-FR" dirty="0">
                <a:solidFill>
                  <a:srgbClr val="879CCD"/>
                </a:solidFill>
                <a:latin typeface="+mj-lt"/>
                <a:cs typeface="Segoe UI" panose="020B0502040204020203" pitchFamily="34" charset="0"/>
              </a:rPr>
              <a:t>Suppression des doublons </a:t>
            </a:r>
          </a:p>
          <a:p>
            <a:pPr marL="1200150" lvl="2" indent="-285750">
              <a:lnSpc>
                <a:spcPct val="120000"/>
              </a:lnSpc>
              <a:buFont typeface="Arial" panose="020B0604020202020204" pitchFamily="34" charset="0"/>
              <a:buChar char="•"/>
            </a:pPr>
            <a:r>
              <a:rPr lang="fr-FR" dirty="0">
                <a:solidFill>
                  <a:srgbClr val="879CCD"/>
                </a:solidFill>
                <a:latin typeface="+mj-lt"/>
                <a:cs typeface="Segoe UI" panose="020B0502040204020203" pitchFamily="34" charset="0"/>
              </a:rPr>
              <a:t>Suppression des motifs sans base légale</a:t>
            </a:r>
          </a:p>
          <a:p>
            <a:pPr>
              <a:lnSpc>
                <a:spcPct val="120000"/>
              </a:lnSpc>
            </a:pPr>
            <a:endParaRPr lang="fr-FR" dirty="0">
              <a:solidFill>
                <a:srgbClr val="879CCD"/>
              </a:solidFill>
              <a:latin typeface="+mj-lt"/>
              <a:cs typeface="Segoe UI" panose="020B0502040204020203" pitchFamily="34" charset="0"/>
            </a:endParaRPr>
          </a:p>
          <a:p>
            <a:pPr>
              <a:lnSpc>
                <a:spcPct val="120000"/>
              </a:lnSpc>
            </a:pPr>
            <a:endParaRPr lang="fr-FR" dirty="0">
              <a:solidFill>
                <a:srgbClr val="879CCD"/>
              </a:solidFill>
              <a:latin typeface="+mj-lt"/>
              <a:cs typeface="Segoe UI" panose="020B0502040204020203" pitchFamily="34" charset="0"/>
            </a:endParaRPr>
          </a:p>
          <a:p>
            <a:pPr>
              <a:lnSpc>
                <a:spcPct val="120000"/>
              </a:lnSpc>
            </a:pPr>
            <a:r>
              <a:rPr lang="fr-FR" dirty="0">
                <a:solidFill>
                  <a:srgbClr val="879CCD"/>
                </a:solidFill>
                <a:latin typeface="+mj-lt"/>
                <a:cs typeface="Segoe UI" panose="020B0502040204020203" pitchFamily="34" charset="0"/>
              </a:rPr>
              <a:t>➡️ </a:t>
            </a:r>
            <a:r>
              <a:rPr lang="fr-FR" dirty="0">
                <a:latin typeface="+mj-lt"/>
                <a:cs typeface="Segoe UI" panose="020B0502040204020203" pitchFamily="34" charset="0"/>
              </a:rPr>
              <a:t>Modification des appels référentiels</a:t>
            </a:r>
          </a:p>
          <a:p>
            <a:pPr>
              <a:lnSpc>
                <a:spcPct val="120000"/>
              </a:lnSpc>
            </a:pPr>
            <a:r>
              <a:rPr lang="fr-FR" dirty="0">
                <a:latin typeface="+mj-lt"/>
                <a:cs typeface="Segoe UI" panose="020B0502040204020203" pitchFamily="34" charset="0"/>
              </a:rPr>
              <a:t>➡️ RDD</a:t>
            </a:r>
          </a:p>
          <a:p>
            <a:pPr>
              <a:lnSpc>
                <a:spcPct val="120000"/>
              </a:lnSpc>
            </a:pPr>
            <a:r>
              <a:rPr lang="fr-FR" dirty="0">
                <a:latin typeface="+mj-lt"/>
                <a:cs typeface="Segoe UI" panose="020B0502040204020203" pitchFamily="34" charset="0"/>
              </a:rPr>
              <a:t>➡️ Exports de données</a:t>
            </a:r>
          </a:p>
        </p:txBody>
      </p:sp>
      <p:sp>
        <p:nvSpPr>
          <p:cNvPr id="24" name="Rectangle 23">
            <a:extLst>
              <a:ext uri="{FF2B5EF4-FFF2-40B4-BE49-F238E27FC236}">
                <a16:creationId xmlns:a16="http://schemas.microsoft.com/office/drawing/2014/main" id="{21BD9F89-34F3-43F9-9800-AB2213A5693E}"/>
              </a:ext>
            </a:extLst>
          </p:cNvPr>
          <p:cNvSpPr/>
          <p:nvPr/>
        </p:nvSpPr>
        <p:spPr>
          <a:xfrm rot="2535018">
            <a:off x="8811307" y="472105"/>
            <a:ext cx="4635075" cy="480000"/>
          </a:xfrm>
          <a:prstGeom prst="rect">
            <a:avLst/>
          </a:prstGeom>
          <a:solidFill>
            <a:srgbClr val="116A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t>TRAVAUX</a:t>
            </a:r>
          </a:p>
        </p:txBody>
      </p:sp>
    </p:spTree>
    <p:extLst>
      <p:ext uri="{BB962C8B-B14F-4D97-AF65-F5344CB8AC3E}">
        <p14:creationId xmlns:p14="http://schemas.microsoft.com/office/powerpoint/2010/main" val="967489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a:xfrm>
            <a:off x="1631998" y="229335"/>
            <a:ext cx="7993916" cy="775597"/>
          </a:xfrm>
        </p:spPr>
        <p:txBody>
          <a:bodyPr/>
          <a:lstStyle/>
          <a:p>
            <a:r>
              <a:rPr lang="fr-FR" dirty="0"/>
              <a:t>Impact sur l’observation sociale des parcours des ménages</a:t>
            </a:r>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p:txBody>
          <a:bodyPr/>
          <a:lstStyle/>
          <a:p>
            <a:r>
              <a:rPr lang="fr-FR"/>
              <a:t>Délégation interministérielle à l’hébergement et à l’accès au logement</a:t>
            </a:r>
            <a:endParaRPr lang="fr-FR" dirty="0"/>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p:txBody>
          <a:bodyPr/>
          <a:lstStyle/>
          <a:p>
            <a:fld id="{733122C9-A0B9-462F-8757-0847AD287B63}" type="slidenum">
              <a:rPr lang="fr-FR" smtClean="0"/>
              <a:pPr/>
              <a:t>11</a:t>
            </a:fld>
            <a:endParaRPr lang="fr-FR"/>
          </a:p>
        </p:txBody>
      </p:sp>
      <p:sp>
        <p:nvSpPr>
          <p:cNvPr id="6" name="TextBox 11">
            <a:extLst>
              <a:ext uri="{FF2B5EF4-FFF2-40B4-BE49-F238E27FC236}">
                <a16:creationId xmlns:a16="http://schemas.microsoft.com/office/drawing/2014/main" id="{7335346C-BB21-4CDD-942B-0F7EB5F2FBD9}"/>
              </a:ext>
            </a:extLst>
          </p:cNvPr>
          <p:cNvSpPr txBox="1"/>
          <p:nvPr/>
        </p:nvSpPr>
        <p:spPr>
          <a:xfrm>
            <a:off x="1631998" y="1451057"/>
            <a:ext cx="8928000" cy="372859"/>
          </a:xfrm>
          <a:prstGeom prst="rect">
            <a:avLst/>
          </a:prstGeom>
          <a:noFill/>
        </p:spPr>
        <p:txBody>
          <a:bodyPr wrap="square" lIns="0" tIns="0" rIns="0" bIns="0" rtlCol="0" anchor="b">
            <a:spAutoFit/>
          </a:bodyPr>
          <a:lstStyle/>
          <a:p>
            <a:pPr>
              <a:lnSpc>
                <a:spcPct val="110000"/>
              </a:lnSpc>
            </a:pPr>
            <a:r>
              <a:rPr lang="fr-FR" sz="2400" dirty="0">
                <a:latin typeface="Marianne Medium" panose="02000000000000000000" pitchFamily="2" charset="0"/>
                <a:cs typeface="Segoe UI Semibold" panose="020B0702040204020203" pitchFamily="34" charset="0"/>
              </a:rPr>
              <a:t>Garantir le maintien de l’étude des données</a:t>
            </a:r>
          </a:p>
        </p:txBody>
      </p:sp>
      <p:sp>
        <p:nvSpPr>
          <p:cNvPr id="12" name="TextBox 9">
            <a:extLst>
              <a:ext uri="{FF2B5EF4-FFF2-40B4-BE49-F238E27FC236}">
                <a16:creationId xmlns:a16="http://schemas.microsoft.com/office/drawing/2014/main" id="{2E1BB447-FA90-4899-877B-8CFD3CFC9C61}"/>
              </a:ext>
            </a:extLst>
          </p:cNvPr>
          <p:cNvSpPr txBox="1"/>
          <p:nvPr/>
        </p:nvSpPr>
        <p:spPr>
          <a:xfrm>
            <a:off x="1631998" y="1869255"/>
            <a:ext cx="8928000" cy="183576"/>
          </a:xfrm>
          <a:prstGeom prst="rect">
            <a:avLst/>
          </a:prstGeom>
          <a:noFill/>
        </p:spPr>
        <p:txBody>
          <a:bodyPr wrap="square" lIns="18000" tIns="0" rIns="0" bIns="0" rtlCol="0" anchor="t">
            <a:spAutoFit/>
          </a:bodyPr>
          <a:lstStyle/>
          <a:p>
            <a:pPr>
              <a:lnSpc>
                <a:spcPct val="120000"/>
              </a:lnSpc>
            </a:pPr>
            <a:r>
              <a:rPr lang="fr-FR" sz="1100" dirty="0">
                <a:solidFill>
                  <a:srgbClr val="879CCD"/>
                </a:solidFill>
                <a:latin typeface="+mj-lt"/>
                <a:cs typeface="Segoe UI" panose="020B0502040204020203" pitchFamily="34" charset="0"/>
              </a:rPr>
              <a:t>Certaines RDD impliquent une dégradation de la donnée contenue actuellement dans le SI</a:t>
            </a:r>
          </a:p>
        </p:txBody>
      </p:sp>
      <p:sp>
        <p:nvSpPr>
          <p:cNvPr id="7" name="Rectangle 6">
            <a:extLst>
              <a:ext uri="{FF2B5EF4-FFF2-40B4-BE49-F238E27FC236}">
                <a16:creationId xmlns:a16="http://schemas.microsoft.com/office/drawing/2014/main" id="{C426F456-9E65-4EBA-847F-33AC32F8C1A6}"/>
              </a:ext>
            </a:extLst>
          </p:cNvPr>
          <p:cNvSpPr/>
          <p:nvPr/>
        </p:nvSpPr>
        <p:spPr>
          <a:xfrm>
            <a:off x="1631998" y="2709304"/>
            <a:ext cx="7545869" cy="1439391"/>
          </a:xfrm>
          <a:prstGeom prst="rect">
            <a:avLst/>
          </a:prstGeom>
          <a:ln w="12700">
            <a:solidFill>
              <a:schemeClr val="accent2"/>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nSpc>
                <a:spcPct val="150000"/>
              </a:lnSpc>
            </a:pPr>
            <a:r>
              <a:rPr lang="fr-FR" sz="1400" dirty="0"/>
              <a:t>M12 – Autre</a:t>
            </a:r>
          </a:p>
          <a:p>
            <a:pPr>
              <a:lnSpc>
                <a:spcPct val="150000"/>
              </a:lnSpc>
            </a:pPr>
            <a:r>
              <a:rPr lang="fr-FR" sz="1400" dirty="0"/>
              <a:t>M31 – </a:t>
            </a:r>
            <a:r>
              <a:rPr lang="fr-FR" sz="1400" dirty="0">
                <a:effectLst/>
                <a:latin typeface="Marianne" panose="02000000000000000000" pitchFamily="2" charset="0"/>
                <a:ea typeface="Calibri" panose="020F0502020204030204" pitchFamily="34" charset="0"/>
                <a:cs typeface="Times New Roman" panose="02020603050405020304" pitchFamily="18" charset="0"/>
              </a:rPr>
              <a:t>Autre solution trouvée par le ménage ou orientation hors SIAO</a:t>
            </a:r>
            <a:endParaRPr lang="fr-FR" sz="1400" dirty="0"/>
          </a:p>
          <a:p>
            <a:pPr>
              <a:lnSpc>
                <a:spcPct val="150000"/>
              </a:lnSpc>
            </a:pPr>
            <a:r>
              <a:rPr lang="fr-FR" sz="1400" dirty="0"/>
              <a:t>M53 – </a:t>
            </a:r>
            <a:r>
              <a:rPr lang="fr-FR" sz="1400" dirty="0">
                <a:effectLst/>
                <a:latin typeface="Marianne" panose="02000000000000000000" pitchFamily="2" charset="0"/>
                <a:ea typeface="Calibri" panose="020F0502020204030204" pitchFamily="34" charset="0"/>
                <a:cs typeface="Times New Roman" panose="02020603050405020304" pitchFamily="18" charset="0"/>
              </a:rPr>
              <a:t>Nouvelle orientation SIAO – Changement de dispositif </a:t>
            </a:r>
            <a:endParaRPr lang="fr-FR" sz="1400" dirty="0"/>
          </a:p>
          <a:p>
            <a:pPr>
              <a:lnSpc>
                <a:spcPct val="150000"/>
              </a:lnSpc>
            </a:pPr>
            <a:r>
              <a:rPr lang="fr-FR" sz="1400" dirty="0"/>
              <a:t>M84 – Accès au logement (hors glissement de bail)</a:t>
            </a:r>
          </a:p>
        </p:txBody>
      </p:sp>
      <p:sp>
        <p:nvSpPr>
          <p:cNvPr id="13" name="ZoneTexte 12">
            <a:extLst>
              <a:ext uri="{FF2B5EF4-FFF2-40B4-BE49-F238E27FC236}">
                <a16:creationId xmlns:a16="http://schemas.microsoft.com/office/drawing/2014/main" id="{E6CAA37F-95D9-4A69-A08B-00DF9D90D6D7}"/>
              </a:ext>
            </a:extLst>
          </p:cNvPr>
          <p:cNvSpPr txBox="1"/>
          <p:nvPr/>
        </p:nvSpPr>
        <p:spPr>
          <a:xfrm>
            <a:off x="1631998" y="2244259"/>
            <a:ext cx="6096000" cy="369332"/>
          </a:xfrm>
          <a:prstGeom prst="rect">
            <a:avLst/>
          </a:prstGeom>
          <a:noFill/>
        </p:spPr>
        <p:txBody>
          <a:bodyPr wrap="square">
            <a:spAutoFit/>
          </a:bodyPr>
          <a:lstStyle/>
          <a:p>
            <a:r>
              <a:rPr lang="fr-FR" dirty="0"/>
              <a:t>Motifs cibles concernés :</a:t>
            </a:r>
          </a:p>
        </p:txBody>
      </p:sp>
      <p:sp>
        <p:nvSpPr>
          <p:cNvPr id="14" name="TextBox 9">
            <a:extLst>
              <a:ext uri="{FF2B5EF4-FFF2-40B4-BE49-F238E27FC236}">
                <a16:creationId xmlns:a16="http://schemas.microsoft.com/office/drawing/2014/main" id="{E433E3F2-D1E7-4E53-920A-7BACA3E0594B}"/>
              </a:ext>
            </a:extLst>
          </p:cNvPr>
          <p:cNvSpPr txBox="1"/>
          <p:nvPr/>
        </p:nvSpPr>
        <p:spPr>
          <a:xfrm>
            <a:off x="1631998" y="4755269"/>
            <a:ext cx="3490335" cy="589841"/>
          </a:xfrm>
          <a:prstGeom prst="rect">
            <a:avLst/>
          </a:prstGeom>
          <a:noFill/>
        </p:spPr>
        <p:txBody>
          <a:bodyPr wrap="square" lIns="18000" tIns="0" rIns="0" bIns="0" rtlCol="0" anchor="t">
            <a:spAutoFit/>
          </a:bodyPr>
          <a:lstStyle/>
          <a:p>
            <a:pPr>
              <a:lnSpc>
                <a:spcPct val="120000"/>
              </a:lnSpc>
            </a:pPr>
            <a:r>
              <a:rPr lang="fr-FR" sz="1100" dirty="0">
                <a:latin typeface="+mj-lt"/>
                <a:cs typeface="Segoe UI" panose="020B0502040204020203" pitchFamily="34" charset="0"/>
              </a:rPr>
              <a:t>😱 On a dépriorisé l’enrichissement des situations résidentielles qui découlent des sorties de dispositif.</a:t>
            </a:r>
          </a:p>
        </p:txBody>
      </p:sp>
      <p:sp>
        <p:nvSpPr>
          <p:cNvPr id="15" name="TextBox 9">
            <a:extLst>
              <a:ext uri="{FF2B5EF4-FFF2-40B4-BE49-F238E27FC236}">
                <a16:creationId xmlns:a16="http://schemas.microsoft.com/office/drawing/2014/main" id="{7AB8CA1A-12CD-4171-B8C7-BC645F7A0445}"/>
              </a:ext>
            </a:extLst>
          </p:cNvPr>
          <p:cNvSpPr txBox="1"/>
          <p:nvPr/>
        </p:nvSpPr>
        <p:spPr>
          <a:xfrm>
            <a:off x="5687532" y="4755269"/>
            <a:ext cx="3490335" cy="589841"/>
          </a:xfrm>
          <a:prstGeom prst="rect">
            <a:avLst/>
          </a:prstGeom>
          <a:noFill/>
        </p:spPr>
        <p:txBody>
          <a:bodyPr wrap="square" lIns="18000" tIns="0" rIns="0" bIns="0" rtlCol="0" anchor="t">
            <a:spAutoFit/>
          </a:bodyPr>
          <a:lstStyle/>
          <a:p>
            <a:pPr>
              <a:lnSpc>
                <a:spcPct val="120000"/>
              </a:lnSpc>
            </a:pPr>
            <a:r>
              <a:rPr lang="fr-FR" sz="1100" dirty="0">
                <a:latin typeface="+mj-lt"/>
                <a:cs typeface="Segoe UI" panose="020B0502040204020203" pitchFamily="34" charset="0"/>
              </a:rPr>
              <a:t>✅ On prévoit de garder en BDD les anciens motifs afin de pouvoir les restituer dans les exports dans une colonne « commentaire ».</a:t>
            </a:r>
          </a:p>
        </p:txBody>
      </p:sp>
      <p:sp>
        <p:nvSpPr>
          <p:cNvPr id="16" name="Rectangle 15">
            <a:extLst>
              <a:ext uri="{FF2B5EF4-FFF2-40B4-BE49-F238E27FC236}">
                <a16:creationId xmlns:a16="http://schemas.microsoft.com/office/drawing/2014/main" id="{0AEF4BAA-CD5C-4089-A503-9F64D32D0FDA}"/>
              </a:ext>
            </a:extLst>
          </p:cNvPr>
          <p:cNvSpPr/>
          <p:nvPr/>
        </p:nvSpPr>
        <p:spPr>
          <a:xfrm rot="2535018">
            <a:off x="8811307" y="472105"/>
            <a:ext cx="4635075" cy="480000"/>
          </a:xfrm>
          <a:prstGeom prst="rect">
            <a:avLst/>
          </a:prstGeom>
          <a:solidFill>
            <a:srgbClr val="116A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t>TRAVAUX</a:t>
            </a:r>
          </a:p>
        </p:txBody>
      </p:sp>
    </p:spTree>
    <p:extLst>
      <p:ext uri="{BB962C8B-B14F-4D97-AF65-F5344CB8AC3E}">
        <p14:creationId xmlns:p14="http://schemas.microsoft.com/office/powerpoint/2010/main" val="2265338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2306047D-6728-4582-A5C7-E10BD9911DE6}"/>
              </a:ext>
            </a:extLst>
          </p:cNvPr>
          <p:cNvSpPr>
            <a:spLocks noGrp="1"/>
          </p:cNvSpPr>
          <p:nvPr>
            <p:ph type="title"/>
          </p:nvPr>
        </p:nvSpPr>
        <p:spPr>
          <a:xfrm>
            <a:off x="1383390" y="2920593"/>
            <a:ext cx="9425220" cy="609398"/>
          </a:xfrm>
        </p:spPr>
        <p:txBody>
          <a:bodyPr/>
          <a:lstStyle/>
          <a:p>
            <a:pPr algn="ctr"/>
            <a:r>
              <a:rPr lang="fr-FR" sz="4400" dirty="0">
                <a:solidFill>
                  <a:schemeClr val="tx2"/>
                </a:solidFill>
              </a:rPr>
              <a:t>Des questions ?</a:t>
            </a:r>
          </a:p>
        </p:txBody>
      </p:sp>
      <p:sp>
        <p:nvSpPr>
          <p:cNvPr id="3" name="Espace réservé de la date 2">
            <a:extLst>
              <a:ext uri="{FF2B5EF4-FFF2-40B4-BE49-F238E27FC236}">
                <a16:creationId xmlns:a16="http://schemas.microsoft.com/office/drawing/2014/main" id="{D8B025ED-FC1E-4DE3-AC03-74647CF94ACF}"/>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C74D669A-A1E9-4D18-B7CA-2E8EF610ABB0}"/>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F9311D65-0A4F-44DB-8EB0-27A6ABAB4A45}"/>
              </a:ext>
            </a:extLst>
          </p:cNvPr>
          <p:cNvSpPr>
            <a:spLocks noGrp="1"/>
          </p:cNvSpPr>
          <p:nvPr>
            <p:ph type="sldNum" sz="quarter" idx="12"/>
          </p:nvPr>
        </p:nvSpPr>
        <p:spPr/>
        <p:txBody>
          <a:bodyPr/>
          <a:lstStyle/>
          <a:p>
            <a:fld id="{733122C9-A0B9-462F-8757-0847AD287B63}" type="slidenum">
              <a:rPr lang="fr-FR" smtClean="0"/>
              <a:pPr/>
              <a:t>12</a:t>
            </a:fld>
            <a:endParaRPr lang="fr-FR"/>
          </a:p>
        </p:txBody>
      </p:sp>
    </p:spTree>
    <p:extLst>
      <p:ext uri="{BB962C8B-B14F-4D97-AF65-F5344CB8AC3E}">
        <p14:creationId xmlns:p14="http://schemas.microsoft.com/office/powerpoint/2010/main" val="3565382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74526-3F5B-4805-95D1-C9EB6EE2AABC}"/>
              </a:ext>
            </a:extLst>
          </p:cNvPr>
          <p:cNvSpPr>
            <a:spLocks noGrp="1"/>
          </p:cNvSpPr>
          <p:nvPr>
            <p:ph type="title"/>
          </p:nvPr>
        </p:nvSpPr>
        <p:spPr>
          <a:xfrm>
            <a:off x="479999" y="3792763"/>
            <a:ext cx="11232000" cy="1440000"/>
          </a:xfrm>
        </p:spPr>
        <p:txBody>
          <a:bodyPr/>
          <a:lstStyle/>
          <a:p>
            <a:r>
              <a:rPr lang="fr-FR" sz="4800" b="1" dirty="0">
                <a:solidFill>
                  <a:schemeClr val="tx1">
                    <a:lumMod val="95000"/>
                    <a:lumOff val="5000"/>
                  </a:schemeClr>
                </a:solidFill>
                <a:latin typeface="+mj-lt"/>
                <a:cs typeface="Segoe UI Semibold" panose="020B0702040204020203" pitchFamily="34" charset="0"/>
              </a:rPr>
              <a:t>Focus sur le support utilisateurs</a:t>
            </a:r>
            <a:endParaRPr lang="fr-FR" dirty="0"/>
          </a:p>
        </p:txBody>
      </p:sp>
    </p:spTree>
    <p:extLst>
      <p:ext uri="{BB962C8B-B14F-4D97-AF65-F5344CB8AC3E}">
        <p14:creationId xmlns:p14="http://schemas.microsoft.com/office/powerpoint/2010/main" val="2675347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a:xfrm>
            <a:off x="1631998" y="229335"/>
            <a:ext cx="10080002" cy="775597"/>
          </a:xfrm>
        </p:spPr>
        <p:txBody>
          <a:bodyPr/>
          <a:lstStyle/>
          <a:p>
            <a:r>
              <a:rPr lang="fr-FR" b="1" dirty="0">
                <a:effectLst/>
              </a:rPr>
              <a:t>Résolution de l'incident sur le support utilisateurs</a:t>
            </a:r>
            <a:br>
              <a:rPr lang="fr-FR" b="1" dirty="0">
                <a:effectLst/>
              </a:rPr>
            </a:br>
            <a:endParaRPr lang="fr-FR" dirty="0"/>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a:xfrm>
            <a:off x="10152000" y="6378000"/>
            <a:ext cx="1560000" cy="480000"/>
          </a:xfrm>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a:xfrm>
            <a:off x="480000" y="6378000"/>
            <a:ext cx="7872000" cy="480000"/>
          </a:xfrm>
        </p:spPr>
        <p:txBody>
          <a:bodyPr/>
          <a:lstStyle/>
          <a:p>
            <a:r>
              <a:rPr lang="fr-FR"/>
              <a:t>Délégation interministérielle à l’hébergement et à l’accès au logement</a:t>
            </a:r>
            <a:endParaRPr lang="fr-FR" dirty="0"/>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a:xfrm>
            <a:off x="8352000" y="6378000"/>
            <a:ext cx="1800000" cy="480000"/>
          </a:xfrm>
        </p:spPr>
        <p:txBody>
          <a:bodyPr/>
          <a:lstStyle/>
          <a:p>
            <a:fld id="{733122C9-A0B9-462F-8757-0847AD287B63}" type="slidenum">
              <a:rPr lang="fr-FR" smtClean="0"/>
              <a:pPr/>
              <a:t>14</a:t>
            </a:fld>
            <a:endParaRPr lang="fr-FR"/>
          </a:p>
        </p:txBody>
      </p:sp>
      <p:sp>
        <p:nvSpPr>
          <p:cNvPr id="13" name="ZoneTexte 12">
            <a:extLst>
              <a:ext uri="{FF2B5EF4-FFF2-40B4-BE49-F238E27FC236}">
                <a16:creationId xmlns:a16="http://schemas.microsoft.com/office/drawing/2014/main" id="{E6CAA37F-95D9-4A69-A08B-00DF9D90D6D7}"/>
              </a:ext>
            </a:extLst>
          </p:cNvPr>
          <p:cNvSpPr txBox="1"/>
          <p:nvPr/>
        </p:nvSpPr>
        <p:spPr>
          <a:xfrm>
            <a:off x="479996" y="1670517"/>
            <a:ext cx="11232004" cy="3693319"/>
          </a:xfrm>
          <a:prstGeom prst="rect">
            <a:avLst/>
          </a:prstGeom>
          <a:noFill/>
        </p:spPr>
        <p:txBody>
          <a:bodyPr wrap="square">
            <a:spAutoFit/>
          </a:bodyPr>
          <a:lstStyle/>
          <a:p>
            <a:pPr marL="285750" indent="-285750" algn="just">
              <a:buFont typeface="Wingdings" panose="05000000000000000000" pitchFamily="2" charset="2"/>
              <a:buChar char="Ø"/>
            </a:pPr>
            <a:r>
              <a:rPr lang="fr-FR" b="1" dirty="0">
                <a:effectLst/>
              </a:rPr>
              <a:t>Contexte</a:t>
            </a:r>
            <a:r>
              <a:rPr lang="fr-FR" dirty="0">
                <a:effectLst/>
              </a:rPr>
              <a:t> : Non réception de certains mails</a:t>
            </a:r>
          </a:p>
          <a:p>
            <a:pPr marL="285750" indent="-285750" algn="just">
              <a:buFont typeface="Wingdings" panose="05000000000000000000" pitchFamily="2" charset="2"/>
              <a:buChar char="Ø"/>
            </a:pPr>
            <a:r>
              <a:rPr lang="fr-FR" b="1" dirty="0"/>
              <a:t>Raison</a:t>
            </a:r>
            <a:r>
              <a:rPr lang="fr-FR" dirty="0"/>
              <a:t> : </a:t>
            </a:r>
            <a:r>
              <a:rPr lang="fr-FR" dirty="0">
                <a:effectLst/>
              </a:rPr>
              <a:t>mise en place d'une nouvelle règle de sécurité au sein du ministère </a:t>
            </a:r>
            <a:r>
              <a:rPr lang="fr-FR" dirty="0">
                <a:effectLst/>
                <a:sym typeface="Wingdings" panose="05000000000000000000" pitchFamily="2" charset="2"/>
              </a:rPr>
              <a:t> non transfert entre adresse ministérielle et mail d’envoi du CRM</a:t>
            </a:r>
            <a:endParaRPr lang="fr-FR" dirty="0">
              <a:effectLst/>
            </a:endParaRPr>
          </a:p>
          <a:p>
            <a:pPr algn="just"/>
            <a:endParaRPr lang="fr-FR" dirty="0"/>
          </a:p>
          <a:p>
            <a:pPr algn="just"/>
            <a:r>
              <a:rPr lang="fr-FR" dirty="0">
                <a:effectLst/>
              </a:rPr>
              <a:t> </a:t>
            </a:r>
          </a:p>
          <a:p>
            <a:pPr algn="just"/>
            <a:r>
              <a:rPr lang="fr-FR" b="1" dirty="0">
                <a:effectLst/>
              </a:rPr>
              <a:t>✅ Les échanges sont de nouveau traités normalement</a:t>
            </a:r>
            <a:r>
              <a:rPr lang="fr-FR" dirty="0">
                <a:effectLst/>
              </a:rPr>
              <a:t>.</a:t>
            </a:r>
          </a:p>
          <a:p>
            <a:pPr algn="just"/>
            <a:r>
              <a:rPr lang="fr-FR" dirty="0">
                <a:effectLst/>
              </a:rPr>
              <a:t> </a:t>
            </a:r>
          </a:p>
          <a:p>
            <a:pPr algn="just"/>
            <a:endParaRPr lang="fr-FR" dirty="0">
              <a:effectLst/>
            </a:endParaRPr>
          </a:p>
          <a:p>
            <a:pPr marL="285750" indent="-285750" algn="just">
              <a:buFont typeface="Wingdings" panose="05000000000000000000" pitchFamily="2" charset="2"/>
              <a:buChar char="Ø"/>
            </a:pPr>
            <a:r>
              <a:rPr lang="fr-FR" dirty="0">
                <a:effectLst/>
              </a:rPr>
              <a:t>Points d’attention :</a:t>
            </a:r>
          </a:p>
          <a:p>
            <a:pPr algn="just"/>
            <a:endParaRPr lang="fr-FR" dirty="0">
              <a:effectLst/>
            </a:endParaRPr>
          </a:p>
          <a:p>
            <a:pPr marL="342900" indent="-342900">
              <a:buFont typeface="+mj-lt"/>
              <a:buAutoNum type="arabicPeriod"/>
            </a:pPr>
            <a:r>
              <a:rPr lang="fr-FR" dirty="0"/>
              <a:t>Nouvelle adresse de réponse du CRM : </a:t>
            </a:r>
            <a:r>
              <a:rPr lang="fr-FR" dirty="0">
                <a:hlinkClick r:id="rId2"/>
              </a:rPr>
              <a:t>support-1@social.gouv.fr.eu1.r.hs-inbox.com</a:t>
            </a:r>
            <a:endParaRPr lang="fr-FR" dirty="0"/>
          </a:p>
          <a:p>
            <a:pPr marL="342900" indent="-342900">
              <a:buFont typeface="+mj-lt"/>
              <a:buAutoNum type="arabicPeriod"/>
            </a:pPr>
            <a:r>
              <a:rPr lang="fr-FR" dirty="0"/>
              <a:t>Si l'une de vos demandes a été clôturée sans réponse, signalez-le-nous </a:t>
            </a:r>
            <a:r>
              <a:rPr lang="fr-FR" b="1" dirty="0"/>
              <a:t>en créant une nouvelle demande via le formulaire</a:t>
            </a:r>
            <a:r>
              <a:rPr lang="fr-FR" dirty="0"/>
              <a:t> en indiquant le numéro du ticket concerné.</a:t>
            </a:r>
          </a:p>
        </p:txBody>
      </p:sp>
    </p:spTree>
    <p:extLst>
      <p:ext uri="{BB962C8B-B14F-4D97-AF65-F5344CB8AC3E}">
        <p14:creationId xmlns:p14="http://schemas.microsoft.com/office/powerpoint/2010/main" val="378936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a:xfrm>
            <a:off x="1631998" y="229335"/>
            <a:ext cx="10080002" cy="775597"/>
          </a:xfrm>
        </p:spPr>
        <p:txBody>
          <a:bodyPr/>
          <a:lstStyle/>
          <a:p>
            <a:r>
              <a:rPr lang="fr-FR" b="1" dirty="0">
                <a:effectLst/>
              </a:rPr>
              <a:t>Résolution de l'incident sur le support utilisateurs</a:t>
            </a:r>
            <a:br>
              <a:rPr lang="fr-FR" b="1" dirty="0">
                <a:effectLst/>
              </a:rPr>
            </a:br>
            <a:endParaRPr lang="fr-FR" dirty="0"/>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a:xfrm>
            <a:off x="10152000" y="6378000"/>
            <a:ext cx="1560000" cy="480000"/>
          </a:xfrm>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a:xfrm>
            <a:off x="480000" y="6378000"/>
            <a:ext cx="7872000" cy="480000"/>
          </a:xfrm>
        </p:spPr>
        <p:txBody>
          <a:bodyPr/>
          <a:lstStyle/>
          <a:p>
            <a:r>
              <a:rPr lang="fr-FR"/>
              <a:t>Délégation interministérielle à l’hébergement et à l’accès au logement</a:t>
            </a:r>
            <a:endParaRPr lang="fr-FR" dirty="0"/>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a:xfrm>
            <a:off x="8352000" y="6378000"/>
            <a:ext cx="1800000" cy="480000"/>
          </a:xfrm>
        </p:spPr>
        <p:txBody>
          <a:bodyPr/>
          <a:lstStyle/>
          <a:p>
            <a:fld id="{733122C9-A0B9-462F-8757-0847AD287B63}" type="slidenum">
              <a:rPr lang="fr-FR" smtClean="0"/>
              <a:pPr/>
              <a:t>15</a:t>
            </a:fld>
            <a:endParaRPr lang="fr-FR"/>
          </a:p>
        </p:txBody>
      </p:sp>
      <p:graphicFrame>
        <p:nvGraphicFramePr>
          <p:cNvPr id="6" name="Tableau 6">
            <a:extLst>
              <a:ext uri="{FF2B5EF4-FFF2-40B4-BE49-F238E27FC236}">
                <a16:creationId xmlns:a16="http://schemas.microsoft.com/office/drawing/2014/main" id="{6B9FD4F6-D441-496D-8023-80CEC31E011E}"/>
              </a:ext>
            </a:extLst>
          </p:cNvPr>
          <p:cNvGraphicFramePr>
            <a:graphicFrameLocks noGrp="1"/>
          </p:cNvGraphicFramePr>
          <p:nvPr>
            <p:extLst>
              <p:ext uri="{D42A27DB-BD31-4B8C-83A1-F6EECF244321}">
                <p14:modId xmlns:p14="http://schemas.microsoft.com/office/powerpoint/2010/main" val="3865613681"/>
              </p:ext>
            </p:extLst>
          </p:nvPr>
        </p:nvGraphicFramePr>
        <p:xfrm>
          <a:off x="479998" y="719664"/>
          <a:ext cx="11232000" cy="5151120"/>
        </p:xfrm>
        <a:graphic>
          <a:graphicData uri="http://schemas.openxmlformats.org/drawingml/2006/table">
            <a:tbl>
              <a:tblPr firstRow="1" bandRow="1">
                <a:tableStyleId>{5C22544A-7EE6-4342-B048-85BDC9FD1C3A}</a:tableStyleId>
              </a:tblPr>
              <a:tblGrid>
                <a:gridCol w="2808000">
                  <a:extLst>
                    <a:ext uri="{9D8B030D-6E8A-4147-A177-3AD203B41FA5}">
                      <a16:colId xmlns:a16="http://schemas.microsoft.com/office/drawing/2014/main" val="1085788456"/>
                    </a:ext>
                  </a:extLst>
                </a:gridCol>
                <a:gridCol w="2808000">
                  <a:extLst>
                    <a:ext uri="{9D8B030D-6E8A-4147-A177-3AD203B41FA5}">
                      <a16:colId xmlns:a16="http://schemas.microsoft.com/office/drawing/2014/main" val="646509870"/>
                    </a:ext>
                  </a:extLst>
                </a:gridCol>
                <a:gridCol w="2808000">
                  <a:extLst>
                    <a:ext uri="{9D8B030D-6E8A-4147-A177-3AD203B41FA5}">
                      <a16:colId xmlns:a16="http://schemas.microsoft.com/office/drawing/2014/main" val="3945459083"/>
                    </a:ext>
                  </a:extLst>
                </a:gridCol>
                <a:gridCol w="2808000">
                  <a:extLst>
                    <a:ext uri="{9D8B030D-6E8A-4147-A177-3AD203B41FA5}">
                      <a16:colId xmlns:a16="http://schemas.microsoft.com/office/drawing/2014/main" val="3513348886"/>
                    </a:ext>
                  </a:extLst>
                </a:gridCol>
              </a:tblGrid>
              <a:tr h="394761">
                <a:tc>
                  <a:txBody>
                    <a:bodyPr/>
                    <a:lstStyle/>
                    <a:p>
                      <a:endParaRPr lang="fr-FR" sz="1600" dirty="0"/>
                    </a:p>
                  </a:txBody>
                  <a:tcPr/>
                </a:tc>
                <a:tc>
                  <a:txBody>
                    <a:bodyPr/>
                    <a:lstStyle/>
                    <a:p>
                      <a:r>
                        <a:rPr lang="fr-FR" sz="1600" dirty="0"/>
                        <a:t>En cours d’analyse métier</a:t>
                      </a:r>
                    </a:p>
                  </a:txBody>
                  <a:tcPr/>
                </a:tc>
                <a:tc>
                  <a:txBody>
                    <a:bodyPr/>
                    <a:lstStyle/>
                    <a:p>
                      <a:r>
                        <a:rPr lang="fr-FR" sz="1600" dirty="0"/>
                        <a:t>En cours d’analyse technique</a:t>
                      </a:r>
                    </a:p>
                  </a:txBody>
                  <a:tcPr/>
                </a:tc>
                <a:tc>
                  <a:txBody>
                    <a:bodyPr/>
                    <a:lstStyle/>
                    <a:p>
                      <a:r>
                        <a:rPr lang="fr-FR" sz="1600" dirty="0"/>
                        <a:t>En cours de développement</a:t>
                      </a:r>
                    </a:p>
                  </a:txBody>
                  <a:tcPr/>
                </a:tc>
                <a:extLst>
                  <a:ext uri="{0D108BD9-81ED-4DB2-BD59-A6C34878D82A}">
                    <a16:rowId xmlns:a16="http://schemas.microsoft.com/office/drawing/2014/main" val="1664290978"/>
                  </a:ext>
                </a:extLst>
              </a:tr>
              <a:tr h="1173144">
                <a:tc>
                  <a:txBody>
                    <a:bodyPr/>
                    <a:lstStyle/>
                    <a:p>
                      <a:r>
                        <a:rPr lang="fr-FR" sz="1600" dirty="0"/>
                        <a:t>Priorité 1</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600" b="1" dirty="0"/>
                        <a:t>7769</a:t>
                      </a:r>
                      <a:r>
                        <a:rPr lang="fr-FR" sz="1600" dirty="0"/>
                        <a:t> - Impossible d’entrer sur un ménage</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600" dirty="0"/>
                    </a:p>
                    <a:p>
                      <a:pPr marL="0" marR="0" lvl="0" indent="0" algn="l" defTabSz="1219170" rtl="0" eaLnBrk="1" fontAlgn="auto" latinLnBrk="0" hangingPunct="1">
                        <a:lnSpc>
                          <a:spcPct val="100000"/>
                        </a:lnSpc>
                        <a:spcBef>
                          <a:spcPts val="0"/>
                        </a:spcBef>
                        <a:spcAft>
                          <a:spcPts val="0"/>
                        </a:spcAft>
                        <a:buClrTx/>
                        <a:buSzTx/>
                        <a:buFontTx/>
                        <a:buNone/>
                        <a:tabLst/>
                        <a:defRPr/>
                      </a:pPr>
                      <a:r>
                        <a:rPr lang="fr-FR" sz="1600" b="1" dirty="0"/>
                        <a:t>8043</a:t>
                      </a:r>
                      <a:r>
                        <a:rPr lang="fr-FR" sz="1600" dirty="0"/>
                        <a:t> - KO fusion [sans message d’erreur]</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600" dirty="0"/>
                    </a:p>
                    <a:p>
                      <a:pPr marL="0" marR="0" lvl="0" indent="0" algn="l" defTabSz="1219170" rtl="0" eaLnBrk="1" fontAlgn="auto" latinLnBrk="0" hangingPunct="1">
                        <a:lnSpc>
                          <a:spcPct val="100000"/>
                        </a:lnSpc>
                        <a:spcBef>
                          <a:spcPts val="0"/>
                        </a:spcBef>
                        <a:spcAft>
                          <a:spcPts val="0"/>
                        </a:spcAft>
                        <a:buClrTx/>
                        <a:buSzTx/>
                        <a:buFontTx/>
                        <a:buNone/>
                        <a:tabLst/>
                        <a:defRPr/>
                      </a:pPr>
                      <a:r>
                        <a:rPr lang="fr-FR" sz="1600" b="1" dirty="0"/>
                        <a:t>13023</a:t>
                      </a:r>
                      <a:r>
                        <a:rPr lang="fr-FR" sz="1600" dirty="0"/>
                        <a:t> - KO Suppression de doublons de CHRS</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600" b="1" dirty="0"/>
                        <a:t>13129</a:t>
                      </a:r>
                      <a:r>
                        <a:rPr lang="fr-FR" sz="1600" dirty="0"/>
                        <a:t> - DELTA – Problèmes de désynchronisation de PEC</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600" dirty="0"/>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600" dirty="0"/>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600" dirty="0"/>
                    </a:p>
                    <a:p>
                      <a:endParaRPr lang="fr-FR" sz="160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600" b="1" dirty="0">
                          <a:effectLst/>
                        </a:rPr>
                        <a:t>8371 </a:t>
                      </a:r>
                      <a:r>
                        <a:rPr lang="fr-FR" sz="1600" b="0" dirty="0">
                          <a:effectLst/>
                        </a:rPr>
                        <a:t>-</a:t>
                      </a:r>
                      <a:r>
                        <a:rPr lang="fr-FR" sz="1600" b="1" dirty="0">
                          <a:effectLst/>
                        </a:rPr>
                        <a:t> </a:t>
                      </a:r>
                      <a:r>
                        <a:rPr lang="fr-FR" sz="1600" dirty="0">
                          <a:effectLst/>
                        </a:rPr>
                        <a:t>Impossibilité de clôturer un hébergement si cumul avec accompagnement</a:t>
                      </a:r>
                    </a:p>
                    <a:p>
                      <a:endParaRPr lang="fr-FR" sz="1600" dirty="0"/>
                    </a:p>
                  </a:txBody>
                  <a:tcPr/>
                </a:tc>
                <a:extLst>
                  <a:ext uri="{0D108BD9-81ED-4DB2-BD59-A6C34878D82A}">
                    <a16:rowId xmlns:a16="http://schemas.microsoft.com/office/drawing/2014/main" val="4064256287"/>
                  </a:ext>
                </a:extLst>
              </a:tr>
              <a:tr h="1173144">
                <a:tc>
                  <a:txBody>
                    <a:bodyPr/>
                    <a:lstStyle/>
                    <a:p>
                      <a:r>
                        <a:rPr lang="fr-FR" sz="1600" dirty="0"/>
                        <a:t>Priorité 2</a:t>
                      </a:r>
                    </a:p>
                  </a:txBody>
                  <a:tcPr/>
                </a:tc>
                <a:tc>
                  <a:txBody>
                    <a:bodyPr/>
                    <a:lstStyle/>
                    <a:p>
                      <a:r>
                        <a:rPr lang="fr-FR" sz="1600" b="1" dirty="0"/>
                        <a:t>10522</a:t>
                      </a:r>
                      <a:r>
                        <a:rPr lang="fr-FR" sz="1600" dirty="0"/>
                        <a:t> - Notification ne mentionnant pas correctement la structure concernée par l’orientation</a:t>
                      </a:r>
                    </a:p>
                    <a:p>
                      <a:endParaRPr lang="fr-FR" sz="1600" dirty="0"/>
                    </a:p>
                    <a:p>
                      <a:r>
                        <a:rPr lang="fr-FR" sz="1600" b="1" dirty="0"/>
                        <a:t>12369</a:t>
                      </a:r>
                      <a:r>
                        <a:rPr lang="fr-FR" sz="1600" dirty="0"/>
                        <a:t> - Recherche demande – extraire la nationalité</a:t>
                      </a:r>
                    </a:p>
                    <a:p>
                      <a:endParaRPr lang="fr-FR" sz="1600" dirty="0"/>
                    </a:p>
                  </a:txBody>
                  <a:tcPr/>
                </a:tc>
                <a:tc>
                  <a:txBody>
                    <a:bodyPr/>
                    <a:lstStyle/>
                    <a:p>
                      <a:r>
                        <a:rPr lang="fr-FR" sz="1600" b="1" dirty="0"/>
                        <a:t>12790</a:t>
                      </a:r>
                      <a:r>
                        <a:rPr lang="fr-FR" sz="1600" dirty="0"/>
                        <a:t> - Financements hors 177 comptabilisés comme 177</a:t>
                      </a:r>
                    </a:p>
                  </a:txBody>
                  <a:tcPr/>
                </a:tc>
                <a:tc>
                  <a:txBody>
                    <a:bodyPr/>
                    <a:lstStyle/>
                    <a:p>
                      <a:r>
                        <a:rPr lang="fr-FR" sz="1600" b="1" dirty="0"/>
                        <a:t>12335</a:t>
                      </a:r>
                      <a:r>
                        <a:rPr lang="fr-FR" sz="1600" dirty="0"/>
                        <a:t> - </a:t>
                      </a:r>
                      <a:r>
                        <a:rPr lang="fr-FR" sz="1600" dirty="0" err="1"/>
                        <a:t>Footer</a:t>
                      </a:r>
                      <a:r>
                        <a:rPr lang="fr-FR" sz="1600" dirty="0"/>
                        <a:t> mal harmonisé entre MO et monolithe – Lien </a:t>
                      </a:r>
                      <a:r>
                        <a:rPr lang="fr-FR" sz="1600" dirty="0" err="1"/>
                        <a:t>soliguide</a:t>
                      </a:r>
                      <a:endParaRPr lang="fr-FR" sz="1600" dirty="0"/>
                    </a:p>
                  </a:txBody>
                  <a:tcPr/>
                </a:tc>
                <a:extLst>
                  <a:ext uri="{0D108BD9-81ED-4DB2-BD59-A6C34878D82A}">
                    <a16:rowId xmlns:a16="http://schemas.microsoft.com/office/drawing/2014/main" val="489564603"/>
                  </a:ext>
                </a:extLst>
              </a:tr>
            </a:tbl>
          </a:graphicData>
        </a:graphic>
      </p:graphicFrame>
    </p:spTree>
    <p:extLst>
      <p:ext uri="{BB962C8B-B14F-4D97-AF65-F5344CB8AC3E}">
        <p14:creationId xmlns:p14="http://schemas.microsoft.com/office/powerpoint/2010/main" val="2975119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74526-3F5B-4805-95D1-C9EB6EE2AABC}"/>
              </a:ext>
            </a:extLst>
          </p:cNvPr>
          <p:cNvSpPr>
            <a:spLocks noGrp="1"/>
          </p:cNvSpPr>
          <p:nvPr>
            <p:ph type="title"/>
          </p:nvPr>
        </p:nvSpPr>
        <p:spPr>
          <a:xfrm>
            <a:off x="479999" y="3792763"/>
            <a:ext cx="11232000" cy="1440000"/>
          </a:xfrm>
        </p:spPr>
        <p:txBody>
          <a:bodyPr/>
          <a:lstStyle/>
          <a:p>
            <a:r>
              <a:rPr lang="fr-FR" sz="4800" b="1" dirty="0">
                <a:solidFill>
                  <a:schemeClr val="tx1">
                    <a:lumMod val="95000"/>
                    <a:lumOff val="5000"/>
                  </a:schemeClr>
                </a:solidFill>
                <a:latin typeface="+mj-lt"/>
                <a:cs typeface="Segoe UI Semibold" panose="020B0702040204020203" pitchFamily="34" charset="0"/>
              </a:rPr>
              <a:t>Enquête de satisfaction</a:t>
            </a:r>
            <a:endParaRPr lang="fr-FR" dirty="0"/>
          </a:p>
        </p:txBody>
      </p:sp>
    </p:spTree>
    <p:extLst>
      <p:ext uri="{BB962C8B-B14F-4D97-AF65-F5344CB8AC3E}">
        <p14:creationId xmlns:p14="http://schemas.microsoft.com/office/powerpoint/2010/main" val="767805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a:xfrm>
            <a:off x="1631998" y="229335"/>
            <a:ext cx="10080002" cy="387798"/>
          </a:xfrm>
        </p:spPr>
        <p:txBody>
          <a:bodyPr/>
          <a:lstStyle/>
          <a:p>
            <a:r>
              <a:rPr lang="fr-FR" b="1" dirty="0">
                <a:effectLst/>
              </a:rPr>
              <a:t>Enquête de satisfaction à relayer</a:t>
            </a:r>
            <a:endParaRPr lang="fr-FR" dirty="0"/>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a:xfrm>
            <a:off x="10152000" y="6378000"/>
            <a:ext cx="1560000" cy="480000"/>
          </a:xfrm>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a:xfrm>
            <a:off x="480000" y="6378000"/>
            <a:ext cx="7872000" cy="480000"/>
          </a:xfrm>
        </p:spPr>
        <p:txBody>
          <a:bodyPr/>
          <a:lstStyle/>
          <a:p>
            <a:r>
              <a:rPr lang="fr-FR"/>
              <a:t>Délégation interministérielle à l’hébergement et à l’accès au logement</a:t>
            </a:r>
            <a:endParaRPr lang="fr-FR" dirty="0"/>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a:xfrm>
            <a:off x="8352000" y="6378000"/>
            <a:ext cx="1800000" cy="480000"/>
          </a:xfrm>
        </p:spPr>
        <p:txBody>
          <a:bodyPr/>
          <a:lstStyle/>
          <a:p>
            <a:fld id="{733122C9-A0B9-462F-8757-0847AD287B63}" type="slidenum">
              <a:rPr lang="fr-FR" smtClean="0"/>
              <a:pPr/>
              <a:t>17</a:t>
            </a:fld>
            <a:endParaRPr lang="fr-FR"/>
          </a:p>
        </p:txBody>
      </p:sp>
      <p:sp>
        <p:nvSpPr>
          <p:cNvPr id="7" name="Espace réservé du texte 9">
            <a:extLst>
              <a:ext uri="{FF2B5EF4-FFF2-40B4-BE49-F238E27FC236}">
                <a16:creationId xmlns:a16="http://schemas.microsoft.com/office/drawing/2014/main" id="{88D2633C-2E97-4451-922A-AB93FD1BA8FF}"/>
              </a:ext>
            </a:extLst>
          </p:cNvPr>
          <p:cNvSpPr txBox="1">
            <a:spLocks/>
          </p:cNvSpPr>
          <p:nvPr/>
        </p:nvSpPr>
        <p:spPr>
          <a:xfrm>
            <a:off x="358080" y="4173422"/>
            <a:ext cx="4503480" cy="398655"/>
          </a:xfrm>
          <a:prstGeom prst="rect">
            <a:avLst/>
          </a:prstGeom>
        </p:spPr>
        <p:txBody>
          <a:bodyPr/>
          <a:lst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fr-FR" sz="2000" dirty="0"/>
              <a:t>⏰️A compléter avant </a:t>
            </a:r>
            <a:r>
              <a:rPr lang="fr-FR" sz="2000" b="1" dirty="0">
                <a:solidFill>
                  <a:schemeClr val="tx2"/>
                </a:solidFill>
              </a:rPr>
              <a:t>lundi</a:t>
            </a:r>
            <a:r>
              <a:rPr lang="fr-FR" sz="2000" dirty="0"/>
              <a:t> </a:t>
            </a:r>
            <a:r>
              <a:rPr lang="fr-FR" sz="2000" b="1" dirty="0">
                <a:solidFill>
                  <a:schemeClr val="tx2"/>
                </a:solidFill>
              </a:rPr>
              <a:t>27 avril</a:t>
            </a:r>
          </a:p>
        </p:txBody>
      </p:sp>
      <p:sp>
        <p:nvSpPr>
          <p:cNvPr id="8" name="Espace réservé du texte 9">
            <a:extLst>
              <a:ext uri="{FF2B5EF4-FFF2-40B4-BE49-F238E27FC236}">
                <a16:creationId xmlns:a16="http://schemas.microsoft.com/office/drawing/2014/main" id="{745F189A-E4C8-4751-99B5-C3220118E398}"/>
              </a:ext>
            </a:extLst>
          </p:cNvPr>
          <p:cNvSpPr txBox="1">
            <a:spLocks/>
          </p:cNvSpPr>
          <p:nvPr/>
        </p:nvSpPr>
        <p:spPr bwMode="gray">
          <a:xfrm>
            <a:off x="480000" y="1104181"/>
            <a:ext cx="11232000" cy="615553"/>
          </a:xfrm>
          <a:prstGeom prst="rect">
            <a:avLst/>
          </a:prstGeom>
        </p:spPr>
        <p:txBody>
          <a:bodyPr vert="horz" wrap="square" lIns="0" tIns="0" rIns="0" bIns="0" rtlCol="0" anchor="t" anchorCtr="0">
            <a:spAutoFit/>
          </a:bodyPr>
          <a:lstStyle>
            <a:lvl1pPr marL="0" indent="0" algn="l" defTabSz="1219170" rtl="0" eaLnBrk="1" latinLnBrk="0" hangingPunct="1">
              <a:lnSpc>
                <a:spcPct val="100000"/>
              </a:lnSpc>
              <a:spcBef>
                <a:spcPts val="0"/>
              </a:spcBef>
              <a:spcAft>
                <a:spcPts val="0"/>
              </a:spcAft>
              <a:buFont typeface="Arial" pitchFamily="34" charset="0"/>
              <a:buNone/>
              <a:defRPr sz="2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fr-FR" sz="2000" b="1" dirty="0"/>
              <a:t>Objectif de l’enquête : </a:t>
            </a:r>
            <a:r>
              <a:rPr lang="fr-FR" sz="2000" dirty="0"/>
              <a:t>mesurer votre niveau de satisfaction et identifier les axes d'amélioration prioritaires</a:t>
            </a:r>
          </a:p>
        </p:txBody>
      </p:sp>
      <p:sp>
        <p:nvSpPr>
          <p:cNvPr id="9" name="Espace réservé du texte 9">
            <a:extLst>
              <a:ext uri="{FF2B5EF4-FFF2-40B4-BE49-F238E27FC236}">
                <a16:creationId xmlns:a16="http://schemas.microsoft.com/office/drawing/2014/main" id="{C8C8C2E7-5F35-41AD-B0A1-5855679A1BAC}"/>
              </a:ext>
            </a:extLst>
          </p:cNvPr>
          <p:cNvSpPr txBox="1">
            <a:spLocks/>
          </p:cNvSpPr>
          <p:nvPr/>
        </p:nvSpPr>
        <p:spPr bwMode="gray">
          <a:xfrm>
            <a:off x="480000" y="4702467"/>
            <a:ext cx="2620891" cy="677108"/>
          </a:xfrm>
          <a:prstGeom prst="rect">
            <a:avLst/>
          </a:prstGeom>
        </p:spPr>
        <p:txBody>
          <a:bodyPr vert="horz" wrap="square" lIns="0" tIns="0" rIns="0" bIns="0" rtlCol="0" anchor="t" anchorCtr="0">
            <a:spAutoFit/>
          </a:bodyPr>
          <a:lstStyle>
            <a:lvl1pPr marL="0" indent="0" algn="l" defTabSz="1219170" rtl="0" eaLnBrk="1" latinLnBrk="0" hangingPunct="1">
              <a:lnSpc>
                <a:spcPct val="100000"/>
              </a:lnSpc>
              <a:spcBef>
                <a:spcPts val="0"/>
              </a:spcBef>
              <a:spcAft>
                <a:spcPts val="0"/>
              </a:spcAft>
              <a:buFont typeface="Arial" pitchFamily="34" charset="0"/>
              <a:buNone/>
              <a:defRPr sz="2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r>
              <a:rPr lang="fr-FR" sz="1100" dirty="0"/>
              <a:t>❓️15 questions</a:t>
            </a:r>
          </a:p>
          <a:p>
            <a:endParaRPr lang="fr-FR" sz="1100" dirty="0"/>
          </a:p>
          <a:p>
            <a:r>
              <a:rPr lang="fr-FR" sz="1100" dirty="0"/>
              <a:t>⌛️Moins de 5 minutes</a:t>
            </a:r>
          </a:p>
          <a:p>
            <a:endParaRPr lang="fr-FR" sz="1100" dirty="0"/>
          </a:p>
        </p:txBody>
      </p:sp>
      <p:sp>
        <p:nvSpPr>
          <p:cNvPr id="14" name="ZoneTexte 13">
            <a:extLst>
              <a:ext uri="{FF2B5EF4-FFF2-40B4-BE49-F238E27FC236}">
                <a16:creationId xmlns:a16="http://schemas.microsoft.com/office/drawing/2014/main" id="{37B6E5F2-7DDD-42A2-A282-C8E3F2F4336B}"/>
              </a:ext>
            </a:extLst>
          </p:cNvPr>
          <p:cNvSpPr txBox="1"/>
          <p:nvPr/>
        </p:nvSpPr>
        <p:spPr>
          <a:xfrm>
            <a:off x="2176447" y="2216938"/>
            <a:ext cx="7839106" cy="830997"/>
          </a:xfrm>
          <a:prstGeom prst="rect">
            <a:avLst/>
          </a:prstGeom>
          <a:noFill/>
        </p:spPr>
        <p:txBody>
          <a:bodyPr wrap="square" rtlCol="0">
            <a:spAutoFit/>
          </a:bodyPr>
          <a:lstStyle/>
          <a:p>
            <a:pPr algn="ctr"/>
            <a:r>
              <a:rPr lang="fr-FR" sz="2400" b="1" dirty="0">
                <a:solidFill>
                  <a:schemeClr val="tx2"/>
                </a:solidFill>
              </a:rPr>
              <a:t>N’hésitez pas à relayer cette enquête aux utilisateurs de votre territoire</a:t>
            </a:r>
          </a:p>
        </p:txBody>
      </p:sp>
      <p:sp>
        <p:nvSpPr>
          <p:cNvPr id="20" name="ZoneTexte 19">
            <a:extLst>
              <a:ext uri="{FF2B5EF4-FFF2-40B4-BE49-F238E27FC236}">
                <a16:creationId xmlns:a16="http://schemas.microsoft.com/office/drawing/2014/main" id="{A6D49385-CC42-4224-AC22-030EBCED5AC6}"/>
              </a:ext>
            </a:extLst>
          </p:cNvPr>
          <p:cNvSpPr txBox="1"/>
          <p:nvPr/>
        </p:nvSpPr>
        <p:spPr>
          <a:xfrm>
            <a:off x="480000" y="3319529"/>
            <a:ext cx="10912509" cy="523220"/>
          </a:xfrm>
          <a:prstGeom prst="rect">
            <a:avLst/>
          </a:prstGeom>
          <a:noFill/>
        </p:spPr>
        <p:txBody>
          <a:bodyPr wrap="square" rtlCol="0">
            <a:spAutoFit/>
          </a:bodyPr>
          <a:lstStyle/>
          <a:p>
            <a:r>
              <a:rPr lang="fr-FR" sz="2000" dirty="0"/>
              <a:t>Lien de l’enquête </a:t>
            </a:r>
            <a:r>
              <a:rPr lang="fr-FR" sz="2000" b="1" dirty="0"/>
              <a:t>envoyée le 09/04 </a:t>
            </a:r>
            <a:r>
              <a:rPr lang="fr-FR" sz="2000" dirty="0"/>
              <a:t>: </a:t>
            </a:r>
          </a:p>
          <a:p>
            <a:r>
              <a:rPr lang="fr-FR" sz="800" dirty="0">
                <a:hlinkClick r:id="rId2"/>
              </a:rPr>
              <a:t>https://25326951.hubspotpreview-eu1.com/_hcms/preview/email/389680953564?portalId=25326951&amp;preview_key=wRuszhxv&amp;_preview=true&amp;from_buffer=false&amp;hsPreviewerApp=email&amp;cacheBust=0</a:t>
            </a:r>
            <a:endParaRPr lang="fr-FR" sz="800" dirty="0"/>
          </a:p>
        </p:txBody>
      </p:sp>
    </p:spTree>
    <p:extLst>
      <p:ext uri="{BB962C8B-B14F-4D97-AF65-F5344CB8AC3E}">
        <p14:creationId xmlns:p14="http://schemas.microsoft.com/office/powerpoint/2010/main" val="1524385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2306047D-6728-4582-A5C7-E10BD9911DE6}"/>
              </a:ext>
            </a:extLst>
          </p:cNvPr>
          <p:cNvSpPr>
            <a:spLocks noGrp="1"/>
          </p:cNvSpPr>
          <p:nvPr>
            <p:ph type="title"/>
          </p:nvPr>
        </p:nvSpPr>
        <p:spPr>
          <a:xfrm>
            <a:off x="1383390" y="2920593"/>
            <a:ext cx="9425220" cy="609398"/>
          </a:xfrm>
        </p:spPr>
        <p:txBody>
          <a:bodyPr/>
          <a:lstStyle/>
          <a:p>
            <a:pPr algn="ctr"/>
            <a:r>
              <a:rPr lang="fr-FR" sz="4400" dirty="0">
                <a:solidFill>
                  <a:schemeClr val="tx2"/>
                </a:solidFill>
              </a:rPr>
              <a:t>Merci</a:t>
            </a:r>
          </a:p>
        </p:txBody>
      </p:sp>
      <p:sp>
        <p:nvSpPr>
          <p:cNvPr id="3" name="Espace réservé de la date 2">
            <a:extLst>
              <a:ext uri="{FF2B5EF4-FFF2-40B4-BE49-F238E27FC236}">
                <a16:creationId xmlns:a16="http://schemas.microsoft.com/office/drawing/2014/main" id="{D8B025ED-FC1E-4DE3-AC03-74647CF94ACF}"/>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C74D669A-A1E9-4D18-B7CA-2E8EF610ABB0}"/>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F9311D65-0A4F-44DB-8EB0-27A6ABAB4A45}"/>
              </a:ext>
            </a:extLst>
          </p:cNvPr>
          <p:cNvSpPr>
            <a:spLocks noGrp="1"/>
          </p:cNvSpPr>
          <p:nvPr>
            <p:ph type="sldNum" sz="quarter" idx="12"/>
          </p:nvPr>
        </p:nvSpPr>
        <p:spPr/>
        <p:txBody>
          <a:bodyPr/>
          <a:lstStyle/>
          <a:p>
            <a:fld id="{733122C9-A0B9-462F-8757-0847AD287B63}" type="slidenum">
              <a:rPr lang="fr-FR" smtClean="0"/>
              <a:pPr/>
              <a:t>18</a:t>
            </a:fld>
            <a:endParaRPr lang="fr-FR"/>
          </a:p>
        </p:txBody>
      </p:sp>
    </p:spTree>
    <p:extLst>
      <p:ext uri="{BB962C8B-B14F-4D97-AF65-F5344CB8AC3E}">
        <p14:creationId xmlns:p14="http://schemas.microsoft.com/office/powerpoint/2010/main" val="516309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74526-3F5B-4805-95D1-C9EB6EE2AABC}"/>
              </a:ext>
            </a:extLst>
          </p:cNvPr>
          <p:cNvSpPr>
            <a:spLocks noGrp="1"/>
          </p:cNvSpPr>
          <p:nvPr>
            <p:ph type="title"/>
          </p:nvPr>
        </p:nvSpPr>
        <p:spPr>
          <a:xfrm>
            <a:off x="479999" y="3792763"/>
            <a:ext cx="11232000" cy="1440000"/>
          </a:xfrm>
        </p:spPr>
        <p:txBody>
          <a:bodyPr/>
          <a:lstStyle/>
          <a:p>
            <a:r>
              <a:rPr lang="fr-FR" dirty="0"/>
              <a:t>Annexes</a:t>
            </a:r>
          </a:p>
        </p:txBody>
      </p:sp>
    </p:spTree>
    <p:extLst>
      <p:ext uri="{BB962C8B-B14F-4D97-AF65-F5344CB8AC3E}">
        <p14:creationId xmlns:p14="http://schemas.microsoft.com/office/powerpoint/2010/main" val="332649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24948-92A4-413B-9D04-CE89891D6914}"/>
              </a:ext>
            </a:extLst>
          </p:cNvPr>
          <p:cNvSpPr>
            <a:spLocks noGrp="1"/>
          </p:cNvSpPr>
          <p:nvPr>
            <p:ph type="title"/>
          </p:nvPr>
        </p:nvSpPr>
        <p:spPr/>
        <p:txBody>
          <a:bodyPr/>
          <a:lstStyle/>
          <a:p>
            <a:r>
              <a:rPr lang="fr-FR" dirty="0"/>
              <a:t>Ordre du jour</a:t>
            </a:r>
          </a:p>
        </p:txBody>
      </p:sp>
      <p:sp>
        <p:nvSpPr>
          <p:cNvPr id="3" name="Espace réservé de la date 2">
            <a:extLst>
              <a:ext uri="{FF2B5EF4-FFF2-40B4-BE49-F238E27FC236}">
                <a16:creationId xmlns:a16="http://schemas.microsoft.com/office/drawing/2014/main" id="{EC0E417E-7D83-4E02-BC34-B2D414E742BC}"/>
              </a:ext>
            </a:extLst>
          </p:cNvPr>
          <p:cNvSpPr>
            <a:spLocks noGrp="1"/>
          </p:cNvSpPr>
          <p:nvPr>
            <p:ph type="dt" sz="half" idx="10"/>
          </p:nvPr>
        </p:nvSpPr>
        <p:spPr/>
        <p:txBody>
          <a:bodyPr/>
          <a:lstStyle/>
          <a:p>
            <a:fld id="{EB6523AD-AB6F-406F-A97E-50761564301F}" type="datetime1">
              <a:rPr lang="fr-FR" cap="all" smtClean="0"/>
              <a:pPr/>
              <a:t>23/04/2026</a:t>
            </a:fld>
            <a:endParaRPr lang="fr-FR" cap="all" dirty="0"/>
          </a:p>
        </p:txBody>
      </p:sp>
      <p:sp>
        <p:nvSpPr>
          <p:cNvPr id="4" name="Espace réservé du pied de page 3">
            <a:extLst>
              <a:ext uri="{FF2B5EF4-FFF2-40B4-BE49-F238E27FC236}">
                <a16:creationId xmlns:a16="http://schemas.microsoft.com/office/drawing/2014/main" id="{1C61D52C-FD73-4E12-8EF6-3ADA7612CB45}"/>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4AA2FC96-0CA8-419E-9FD3-B6FA6EEF3592}"/>
              </a:ext>
            </a:extLst>
          </p:cNvPr>
          <p:cNvSpPr>
            <a:spLocks noGrp="1"/>
          </p:cNvSpPr>
          <p:nvPr>
            <p:ph type="sldNum" sz="quarter" idx="12"/>
          </p:nvPr>
        </p:nvSpPr>
        <p:spPr/>
        <p:txBody>
          <a:bodyPr/>
          <a:lstStyle/>
          <a:p>
            <a:fld id="{733122C9-A0B9-462F-8757-0847AD287B63}" type="slidenum">
              <a:rPr lang="fr-FR" smtClean="0"/>
              <a:pPr/>
              <a:t>2</a:t>
            </a:fld>
            <a:endParaRPr lang="fr-FR"/>
          </a:p>
        </p:txBody>
      </p:sp>
      <p:grpSp>
        <p:nvGrpSpPr>
          <p:cNvPr id="13" name="Groupe 12">
            <a:extLst>
              <a:ext uri="{FF2B5EF4-FFF2-40B4-BE49-F238E27FC236}">
                <a16:creationId xmlns:a16="http://schemas.microsoft.com/office/drawing/2014/main" id="{AB3A396D-1049-49FF-AA7A-0D33F97FF4D8}"/>
              </a:ext>
            </a:extLst>
          </p:cNvPr>
          <p:cNvGrpSpPr/>
          <p:nvPr/>
        </p:nvGrpSpPr>
        <p:grpSpPr>
          <a:xfrm>
            <a:off x="1631998" y="1196466"/>
            <a:ext cx="8651998" cy="1147845"/>
            <a:chOff x="1631998" y="1440000"/>
            <a:chExt cx="8651998" cy="1147845"/>
          </a:xfrm>
        </p:grpSpPr>
        <p:sp>
          <p:nvSpPr>
            <p:cNvPr id="6" name="TextBox 11">
              <a:extLst>
                <a:ext uri="{FF2B5EF4-FFF2-40B4-BE49-F238E27FC236}">
                  <a16:creationId xmlns:a16="http://schemas.microsoft.com/office/drawing/2014/main" id="{7335346C-BB21-4CDD-942B-0F7EB5F2FBD9}"/>
                </a:ext>
              </a:extLst>
            </p:cNvPr>
            <p:cNvSpPr txBox="1"/>
            <p:nvPr/>
          </p:nvSpPr>
          <p:spPr>
            <a:xfrm>
              <a:off x="2363996" y="1554637"/>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Remplissage du Module Offre</a:t>
              </a:r>
            </a:p>
          </p:txBody>
        </p:sp>
        <p:sp>
          <p:nvSpPr>
            <p:cNvPr id="11" name="Ellipse 10">
              <a:extLst>
                <a:ext uri="{FF2B5EF4-FFF2-40B4-BE49-F238E27FC236}">
                  <a16:creationId xmlns:a16="http://schemas.microsoft.com/office/drawing/2014/main" id="{55C20F01-E669-4D01-89B1-6783EB3DAD15}"/>
                </a:ext>
              </a:extLst>
            </p:cNvPr>
            <p:cNvSpPr>
              <a:spLocks noChangeAspect="1"/>
            </p:cNvSpPr>
            <p:nvPr/>
          </p:nvSpPr>
          <p:spPr>
            <a:xfrm>
              <a:off x="1631998" y="1440000"/>
              <a:ext cx="540000" cy="540000"/>
            </a:xfrm>
            <a:prstGeom prst="ellipse">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1</a:t>
              </a:r>
            </a:p>
          </p:txBody>
        </p:sp>
        <p:sp>
          <p:nvSpPr>
            <p:cNvPr id="21" name="TextBox 26">
              <a:extLst>
                <a:ext uri="{FF2B5EF4-FFF2-40B4-BE49-F238E27FC236}">
                  <a16:creationId xmlns:a16="http://schemas.microsoft.com/office/drawing/2014/main" id="{878BD738-4F5F-4DA1-84EB-0C564B00DB62}"/>
                </a:ext>
              </a:extLst>
            </p:cNvPr>
            <p:cNvSpPr txBox="1"/>
            <p:nvPr/>
          </p:nvSpPr>
          <p:spPr>
            <a:xfrm>
              <a:off x="2363996" y="1982230"/>
              <a:ext cx="7920000" cy="605615"/>
            </a:xfrm>
            <a:prstGeom prst="rect">
              <a:avLst/>
            </a:prstGeom>
            <a:noFill/>
          </p:spPr>
          <p:txBody>
            <a:bodyPr wrap="square" lIns="0" tIns="0" rIns="0" bIns="0" rtlCol="0" anchor="t">
              <a:spAutoFit/>
            </a:bodyPr>
            <a:lstStyle/>
            <a:p>
              <a:pPr marL="216000" indent="-216000">
                <a:lnSpc>
                  <a:spcPct val="130000"/>
                </a:lnSpc>
                <a:buSzPct val="100000"/>
                <a:buFont typeface="Police système Courant"/>
                <a:buChar char="▸"/>
              </a:pPr>
              <a:r>
                <a:rPr lang="fr-FR" sz="1600" dirty="0">
                  <a:solidFill>
                    <a:srgbClr val="879CCD"/>
                  </a:solidFill>
                  <a:latin typeface="+mj-lt"/>
                </a:rPr>
                <a:t>Finalisation du rattachement des groupes de place</a:t>
              </a:r>
            </a:p>
            <a:p>
              <a:pPr marL="216000" indent="-216000">
                <a:lnSpc>
                  <a:spcPct val="130000"/>
                </a:lnSpc>
                <a:buSzPct val="100000"/>
                <a:buFont typeface="Police système Courant"/>
                <a:buChar char="▸"/>
              </a:pPr>
              <a:r>
                <a:rPr lang="fr-FR" sz="1600" dirty="0">
                  <a:solidFill>
                    <a:srgbClr val="879CCD"/>
                  </a:solidFill>
                  <a:latin typeface="+mj-lt"/>
                </a:rPr>
                <a:t>Comment recenser les dispositifs Premier Accueil</a:t>
              </a:r>
            </a:p>
          </p:txBody>
        </p:sp>
      </p:grpSp>
      <p:grpSp>
        <p:nvGrpSpPr>
          <p:cNvPr id="34" name="Groupe 33">
            <a:extLst>
              <a:ext uri="{FF2B5EF4-FFF2-40B4-BE49-F238E27FC236}">
                <a16:creationId xmlns:a16="http://schemas.microsoft.com/office/drawing/2014/main" id="{4E57E092-74DE-49EF-BEEC-E5B903DDBCDE}"/>
              </a:ext>
            </a:extLst>
          </p:cNvPr>
          <p:cNvGrpSpPr/>
          <p:nvPr/>
        </p:nvGrpSpPr>
        <p:grpSpPr>
          <a:xfrm>
            <a:off x="1631998" y="2923644"/>
            <a:ext cx="8651998" cy="827757"/>
            <a:chOff x="1631998" y="1440000"/>
            <a:chExt cx="8651998" cy="827757"/>
          </a:xfrm>
        </p:grpSpPr>
        <p:sp>
          <p:nvSpPr>
            <p:cNvPr id="35" name="TextBox 11">
              <a:extLst>
                <a:ext uri="{FF2B5EF4-FFF2-40B4-BE49-F238E27FC236}">
                  <a16:creationId xmlns:a16="http://schemas.microsoft.com/office/drawing/2014/main" id="{DAE35719-5C4C-4159-9CEE-8793EEA79BA0}"/>
                </a:ext>
              </a:extLst>
            </p:cNvPr>
            <p:cNvSpPr txBox="1"/>
            <p:nvPr/>
          </p:nvSpPr>
          <p:spPr>
            <a:xfrm>
              <a:off x="2363996" y="1554637"/>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Présentation du chantier sur les motifs à venir</a:t>
              </a:r>
            </a:p>
          </p:txBody>
        </p:sp>
        <p:sp>
          <p:nvSpPr>
            <p:cNvPr id="36" name="Ellipse 35">
              <a:extLst>
                <a:ext uri="{FF2B5EF4-FFF2-40B4-BE49-F238E27FC236}">
                  <a16:creationId xmlns:a16="http://schemas.microsoft.com/office/drawing/2014/main" id="{4354DDD3-64A2-4DC1-9EAA-F9A73AED18A6}"/>
                </a:ext>
              </a:extLst>
            </p:cNvPr>
            <p:cNvSpPr>
              <a:spLocks noChangeAspect="1"/>
            </p:cNvSpPr>
            <p:nvPr/>
          </p:nvSpPr>
          <p:spPr>
            <a:xfrm>
              <a:off x="1631998" y="1440000"/>
              <a:ext cx="540000" cy="540000"/>
            </a:xfrm>
            <a:prstGeom prst="ellipse">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2</a:t>
              </a:r>
            </a:p>
          </p:txBody>
        </p:sp>
        <p:sp>
          <p:nvSpPr>
            <p:cNvPr id="37" name="TextBox 26">
              <a:extLst>
                <a:ext uri="{FF2B5EF4-FFF2-40B4-BE49-F238E27FC236}">
                  <a16:creationId xmlns:a16="http://schemas.microsoft.com/office/drawing/2014/main" id="{BB91A52D-97B1-4CF4-AEC0-BC354C2E5E9C}"/>
                </a:ext>
              </a:extLst>
            </p:cNvPr>
            <p:cNvSpPr txBox="1"/>
            <p:nvPr/>
          </p:nvSpPr>
          <p:spPr>
            <a:xfrm>
              <a:off x="2363996" y="1982230"/>
              <a:ext cx="7920000" cy="285527"/>
            </a:xfrm>
            <a:prstGeom prst="rect">
              <a:avLst/>
            </a:prstGeom>
            <a:noFill/>
          </p:spPr>
          <p:txBody>
            <a:bodyPr wrap="square" lIns="0" tIns="0" rIns="0" bIns="0" rtlCol="0" anchor="t">
              <a:spAutoFit/>
            </a:bodyPr>
            <a:lstStyle/>
            <a:p>
              <a:pPr marL="216000" indent="-216000">
                <a:lnSpc>
                  <a:spcPct val="130000"/>
                </a:lnSpc>
                <a:buSzPct val="100000"/>
                <a:buFont typeface="Police système Courant"/>
                <a:buChar char="▸"/>
              </a:pPr>
              <a:r>
                <a:rPr lang="fr-FR" sz="1600" dirty="0">
                  <a:solidFill>
                    <a:srgbClr val="879CCD"/>
                  </a:solidFill>
                  <a:latin typeface="+mj-lt"/>
                </a:rPr>
                <a:t>Périmètre, jalons et proposition de valeur</a:t>
              </a:r>
            </a:p>
          </p:txBody>
        </p:sp>
      </p:grpSp>
      <p:grpSp>
        <p:nvGrpSpPr>
          <p:cNvPr id="38" name="Groupe 37">
            <a:extLst>
              <a:ext uri="{FF2B5EF4-FFF2-40B4-BE49-F238E27FC236}">
                <a16:creationId xmlns:a16="http://schemas.microsoft.com/office/drawing/2014/main" id="{6E499E46-9B93-431D-81A8-59B9EEA69B23}"/>
              </a:ext>
            </a:extLst>
          </p:cNvPr>
          <p:cNvGrpSpPr/>
          <p:nvPr/>
        </p:nvGrpSpPr>
        <p:grpSpPr>
          <a:xfrm>
            <a:off x="1631998" y="4330734"/>
            <a:ext cx="8651998" cy="1467933"/>
            <a:chOff x="1631998" y="1440000"/>
            <a:chExt cx="8651998" cy="1467933"/>
          </a:xfrm>
        </p:grpSpPr>
        <p:sp>
          <p:nvSpPr>
            <p:cNvPr id="39" name="TextBox 11">
              <a:extLst>
                <a:ext uri="{FF2B5EF4-FFF2-40B4-BE49-F238E27FC236}">
                  <a16:creationId xmlns:a16="http://schemas.microsoft.com/office/drawing/2014/main" id="{6D761E37-0F34-4B5A-ADFC-FF5E67E3E73B}"/>
                </a:ext>
              </a:extLst>
            </p:cNvPr>
            <p:cNvSpPr txBox="1"/>
            <p:nvPr/>
          </p:nvSpPr>
          <p:spPr>
            <a:xfrm>
              <a:off x="2363996" y="1554637"/>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Focus sur le support utilisateurs</a:t>
              </a:r>
            </a:p>
          </p:txBody>
        </p:sp>
        <p:sp>
          <p:nvSpPr>
            <p:cNvPr id="40" name="Ellipse 39">
              <a:extLst>
                <a:ext uri="{FF2B5EF4-FFF2-40B4-BE49-F238E27FC236}">
                  <a16:creationId xmlns:a16="http://schemas.microsoft.com/office/drawing/2014/main" id="{F97645A0-DF95-4DDA-8073-6B18C8B4C606}"/>
                </a:ext>
              </a:extLst>
            </p:cNvPr>
            <p:cNvSpPr>
              <a:spLocks noChangeAspect="1"/>
            </p:cNvSpPr>
            <p:nvPr/>
          </p:nvSpPr>
          <p:spPr>
            <a:xfrm>
              <a:off x="1631998" y="1440000"/>
              <a:ext cx="540000" cy="540000"/>
            </a:xfrm>
            <a:prstGeom prst="ellipse">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3</a:t>
              </a:r>
            </a:p>
          </p:txBody>
        </p:sp>
        <p:sp>
          <p:nvSpPr>
            <p:cNvPr id="41" name="TextBox 26">
              <a:extLst>
                <a:ext uri="{FF2B5EF4-FFF2-40B4-BE49-F238E27FC236}">
                  <a16:creationId xmlns:a16="http://schemas.microsoft.com/office/drawing/2014/main" id="{981EAD7F-D058-4812-A136-88A68716634E}"/>
                </a:ext>
              </a:extLst>
            </p:cNvPr>
            <p:cNvSpPr txBox="1"/>
            <p:nvPr/>
          </p:nvSpPr>
          <p:spPr>
            <a:xfrm>
              <a:off x="2363996" y="1982230"/>
              <a:ext cx="7920000" cy="925703"/>
            </a:xfrm>
            <a:prstGeom prst="rect">
              <a:avLst/>
            </a:prstGeom>
            <a:noFill/>
          </p:spPr>
          <p:txBody>
            <a:bodyPr wrap="square" lIns="0" tIns="0" rIns="0" bIns="0" rtlCol="0" anchor="t">
              <a:spAutoFit/>
            </a:bodyPr>
            <a:lstStyle/>
            <a:p>
              <a:pPr marL="216000" indent="-216000">
                <a:lnSpc>
                  <a:spcPct val="130000"/>
                </a:lnSpc>
                <a:buSzPct val="100000"/>
                <a:buFont typeface="Police système Courant"/>
                <a:buChar char="▸"/>
              </a:pPr>
              <a:r>
                <a:rPr lang="fr-FR" sz="1600" dirty="0">
                  <a:solidFill>
                    <a:srgbClr val="879CCD"/>
                  </a:solidFill>
                  <a:latin typeface="+mj-lt"/>
                </a:rPr>
                <a:t>Suivi des correctifs</a:t>
              </a:r>
            </a:p>
            <a:p>
              <a:pPr marL="216000" indent="-216000">
                <a:lnSpc>
                  <a:spcPct val="130000"/>
                </a:lnSpc>
                <a:buSzPct val="100000"/>
                <a:buFont typeface="Police système Courant"/>
                <a:buChar char="▸"/>
              </a:pPr>
              <a:r>
                <a:rPr lang="fr-FR" sz="1600" dirty="0">
                  <a:solidFill>
                    <a:srgbClr val="879CCD"/>
                  </a:solidFill>
                  <a:latin typeface="+mj-lt"/>
                </a:rPr>
                <a:t>Rétablissement des échanges HubSpot</a:t>
              </a:r>
            </a:p>
            <a:p>
              <a:pPr marL="216000" indent="-216000">
                <a:lnSpc>
                  <a:spcPct val="130000"/>
                </a:lnSpc>
                <a:buSzPct val="100000"/>
                <a:buFont typeface="Police système Courant"/>
                <a:buChar char="▸"/>
              </a:pPr>
              <a:r>
                <a:rPr lang="fr-FR" sz="1600" dirty="0">
                  <a:solidFill>
                    <a:srgbClr val="879CCD"/>
                  </a:solidFill>
                  <a:latin typeface="+mj-lt"/>
                </a:rPr>
                <a:t>Enquête de satisfaction à relayer</a:t>
              </a:r>
            </a:p>
          </p:txBody>
        </p:sp>
      </p:grpSp>
      <p:grpSp>
        <p:nvGrpSpPr>
          <p:cNvPr id="7" name="Groupe 6">
            <a:extLst>
              <a:ext uri="{FF2B5EF4-FFF2-40B4-BE49-F238E27FC236}">
                <a16:creationId xmlns:a16="http://schemas.microsoft.com/office/drawing/2014/main" id="{A9E91616-B64A-43EA-8131-5CC314314DC4}"/>
              </a:ext>
            </a:extLst>
          </p:cNvPr>
          <p:cNvGrpSpPr/>
          <p:nvPr/>
        </p:nvGrpSpPr>
        <p:grpSpPr>
          <a:xfrm>
            <a:off x="8661637" y="1169515"/>
            <a:ext cx="1348447" cy="1128228"/>
            <a:chOff x="2059511" y="4968000"/>
            <a:chExt cx="1348447" cy="1128228"/>
          </a:xfrm>
        </p:grpSpPr>
        <p:pic>
          <p:nvPicPr>
            <p:cNvPr id="46" name="Image 45">
              <a:extLst>
                <a:ext uri="{FF2B5EF4-FFF2-40B4-BE49-F238E27FC236}">
                  <a16:creationId xmlns:a16="http://schemas.microsoft.com/office/drawing/2014/main" id="{42C0212A-F221-43DF-B5C6-063008503D8F}"/>
                </a:ext>
              </a:extLst>
            </p:cNvPr>
            <p:cNvPicPr preferRelativeResize="0">
              <a:picLocks noChangeAspect="1"/>
            </p:cNvPicPr>
            <p:nvPr/>
          </p:nvPicPr>
          <p:blipFill>
            <a:blip r:embed="rId2"/>
            <a:stretch>
              <a:fillRect/>
            </a:stretch>
          </p:blipFill>
          <p:spPr>
            <a:xfrm>
              <a:off x="2283734" y="4968000"/>
              <a:ext cx="900000" cy="900000"/>
            </a:xfrm>
            <a:prstGeom prst="rect">
              <a:avLst/>
            </a:prstGeom>
          </p:spPr>
        </p:pic>
        <p:sp>
          <p:nvSpPr>
            <p:cNvPr id="52" name="ZoneTexte 51">
              <a:extLst>
                <a:ext uri="{FF2B5EF4-FFF2-40B4-BE49-F238E27FC236}">
                  <a16:creationId xmlns:a16="http://schemas.microsoft.com/office/drawing/2014/main" id="{0752C6DE-A685-4415-9D92-5473139FF1FD}"/>
                </a:ext>
              </a:extLst>
            </p:cNvPr>
            <p:cNvSpPr txBox="1"/>
            <p:nvPr/>
          </p:nvSpPr>
          <p:spPr>
            <a:xfrm>
              <a:off x="2059511" y="5865396"/>
              <a:ext cx="1348447" cy="230832"/>
            </a:xfrm>
            <a:prstGeom prst="rect">
              <a:avLst/>
            </a:prstGeom>
            <a:noFill/>
          </p:spPr>
          <p:txBody>
            <a:bodyPr wrap="none" tIns="0">
              <a:spAutoFit/>
            </a:bodyPr>
            <a:lstStyle/>
            <a:p>
              <a:pPr algn="ctr"/>
              <a:r>
                <a:rPr lang="fr-FR" sz="1200" dirty="0">
                  <a:solidFill>
                    <a:srgbClr val="FFFFFF">
                      <a:lumMod val="50000"/>
                    </a:srgbClr>
                  </a:solidFill>
                  <a:latin typeface="Marianne Medium" panose="02000000000000000000" pitchFamily="2" charset="0"/>
                </a:rPr>
                <a:t>Alexandra Shen</a:t>
              </a:r>
              <a:endParaRPr lang="fr-FR" dirty="0">
                <a:latin typeface="Marianne Medium" panose="02000000000000000000" pitchFamily="2" charset="0"/>
              </a:endParaRPr>
            </a:p>
          </p:txBody>
        </p:sp>
      </p:grpSp>
      <p:grpSp>
        <p:nvGrpSpPr>
          <p:cNvPr id="10" name="Groupe 9">
            <a:extLst>
              <a:ext uri="{FF2B5EF4-FFF2-40B4-BE49-F238E27FC236}">
                <a16:creationId xmlns:a16="http://schemas.microsoft.com/office/drawing/2014/main" id="{04071879-B590-4AE5-8B5B-45DD0FE2F503}"/>
              </a:ext>
            </a:extLst>
          </p:cNvPr>
          <p:cNvGrpSpPr/>
          <p:nvPr/>
        </p:nvGrpSpPr>
        <p:grpSpPr>
          <a:xfrm>
            <a:off x="8743390" y="2899530"/>
            <a:ext cx="1184940" cy="1128228"/>
            <a:chOff x="4881788" y="4968000"/>
            <a:chExt cx="1184940" cy="1128228"/>
          </a:xfrm>
        </p:grpSpPr>
        <p:pic>
          <p:nvPicPr>
            <p:cNvPr id="44" name="Image 43">
              <a:extLst>
                <a:ext uri="{FF2B5EF4-FFF2-40B4-BE49-F238E27FC236}">
                  <a16:creationId xmlns:a16="http://schemas.microsoft.com/office/drawing/2014/main" id="{80C0F8E1-E266-4C5A-B1C7-A637FA149691}"/>
                </a:ext>
              </a:extLst>
            </p:cNvPr>
            <p:cNvPicPr preferRelativeResize="0">
              <a:picLocks noChangeAspect="1"/>
            </p:cNvPicPr>
            <p:nvPr/>
          </p:nvPicPr>
          <p:blipFill>
            <a:blip r:embed="rId3"/>
            <a:stretch>
              <a:fillRect/>
            </a:stretch>
          </p:blipFill>
          <p:spPr>
            <a:xfrm>
              <a:off x="5024258" y="4968000"/>
              <a:ext cx="900000" cy="900000"/>
            </a:xfrm>
            <a:prstGeom prst="rect">
              <a:avLst/>
            </a:prstGeom>
          </p:spPr>
        </p:pic>
        <p:sp>
          <p:nvSpPr>
            <p:cNvPr id="54" name="ZoneTexte 53">
              <a:extLst>
                <a:ext uri="{FF2B5EF4-FFF2-40B4-BE49-F238E27FC236}">
                  <a16:creationId xmlns:a16="http://schemas.microsoft.com/office/drawing/2014/main" id="{F4C944A0-E303-491D-A5A4-1873C4ED5B83}"/>
                </a:ext>
              </a:extLst>
            </p:cNvPr>
            <p:cNvSpPr txBox="1"/>
            <p:nvPr/>
          </p:nvSpPr>
          <p:spPr>
            <a:xfrm>
              <a:off x="4881788" y="5865396"/>
              <a:ext cx="1184940" cy="230832"/>
            </a:xfrm>
            <a:prstGeom prst="rect">
              <a:avLst/>
            </a:prstGeom>
            <a:noFill/>
          </p:spPr>
          <p:txBody>
            <a:bodyPr wrap="none" tIns="0">
              <a:spAutoFit/>
            </a:bodyPr>
            <a:lstStyle/>
            <a:p>
              <a:pPr algn="ctr"/>
              <a:r>
                <a:rPr kumimoji="0" lang="fr-FR" sz="1200" b="0" i="0" u="none" strike="noStrike" kern="1200" spc="0" normalizeH="0" noProof="0" dirty="0">
                  <a:ln>
                    <a:noFill/>
                  </a:ln>
                  <a:solidFill>
                    <a:srgbClr val="FFFFFF">
                      <a:lumMod val="50000"/>
                    </a:srgbClr>
                  </a:solidFill>
                  <a:effectLst/>
                  <a:uLnTx/>
                  <a:uFillTx/>
                  <a:latin typeface="Marianne Medium" panose="02000000000000000000" pitchFamily="2" charset="0"/>
                </a:rPr>
                <a:t>Aude Fillioley</a:t>
              </a:r>
              <a:endParaRPr lang="fr-FR" dirty="0">
                <a:latin typeface="Marianne Medium" panose="02000000000000000000" pitchFamily="2" charset="0"/>
              </a:endParaRPr>
            </a:p>
          </p:txBody>
        </p:sp>
      </p:grpSp>
      <p:grpSp>
        <p:nvGrpSpPr>
          <p:cNvPr id="15" name="Groupe 14">
            <a:extLst>
              <a:ext uri="{FF2B5EF4-FFF2-40B4-BE49-F238E27FC236}">
                <a16:creationId xmlns:a16="http://schemas.microsoft.com/office/drawing/2014/main" id="{1EC292FA-0A1E-4867-A6B4-1C086BCDE28D}"/>
              </a:ext>
            </a:extLst>
          </p:cNvPr>
          <p:cNvGrpSpPr/>
          <p:nvPr/>
        </p:nvGrpSpPr>
        <p:grpSpPr>
          <a:xfrm>
            <a:off x="8668049" y="4306620"/>
            <a:ext cx="1335622" cy="1128228"/>
            <a:chOff x="10082968" y="4968000"/>
            <a:chExt cx="1335622" cy="1128228"/>
          </a:xfrm>
        </p:grpSpPr>
        <p:pic>
          <p:nvPicPr>
            <p:cNvPr id="49" name="Image 48">
              <a:extLst>
                <a:ext uri="{FF2B5EF4-FFF2-40B4-BE49-F238E27FC236}">
                  <a16:creationId xmlns:a16="http://schemas.microsoft.com/office/drawing/2014/main" id="{3E2F9EE3-8F06-4801-92C3-71C0F257D241}"/>
                </a:ext>
              </a:extLst>
            </p:cNvPr>
            <p:cNvPicPr preferRelativeResize="0">
              <a:picLocks noChangeAspect="1"/>
            </p:cNvPicPr>
            <p:nvPr/>
          </p:nvPicPr>
          <p:blipFill>
            <a:blip r:embed="rId4"/>
            <a:stretch>
              <a:fillRect/>
            </a:stretch>
          </p:blipFill>
          <p:spPr>
            <a:xfrm>
              <a:off x="10300779" y="4968000"/>
              <a:ext cx="900000" cy="900000"/>
            </a:xfrm>
            <a:prstGeom prst="rect">
              <a:avLst/>
            </a:prstGeom>
          </p:spPr>
        </p:pic>
        <p:sp>
          <p:nvSpPr>
            <p:cNvPr id="58" name="ZoneTexte 57">
              <a:extLst>
                <a:ext uri="{FF2B5EF4-FFF2-40B4-BE49-F238E27FC236}">
                  <a16:creationId xmlns:a16="http://schemas.microsoft.com/office/drawing/2014/main" id="{62689590-8AEA-4F4E-BA60-AB6FCE76DCE9}"/>
                </a:ext>
              </a:extLst>
            </p:cNvPr>
            <p:cNvSpPr txBox="1"/>
            <p:nvPr/>
          </p:nvSpPr>
          <p:spPr>
            <a:xfrm>
              <a:off x="10082968" y="5865396"/>
              <a:ext cx="1335622" cy="230832"/>
            </a:xfrm>
            <a:prstGeom prst="rect">
              <a:avLst/>
            </a:prstGeom>
            <a:noFill/>
          </p:spPr>
          <p:txBody>
            <a:bodyPr wrap="none" tIns="0">
              <a:spAutoFit/>
            </a:bodyPr>
            <a:lstStyle/>
            <a:p>
              <a:pPr algn="ctr"/>
              <a:r>
                <a:rPr kumimoji="0" lang="fr-FR" sz="1200" b="0" i="0" u="none" strike="noStrike" kern="1200" spc="0" normalizeH="0" noProof="0" dirty="0">
                  <a:ln>
                    <a:noFill/>
                  </a:ln>
                  <a:solidFill>
                    <a:srgbClr val="FFFFFF">
                      <a:lumMod val="50000"/>
                    </a:srgbClr>
                  </a:solidFill>
                  <a:effectLst/>
                  <a:uLnTx/>
                  <a:uFillTx/>
                  <a:latin typeface="Marianne Medium" panose="02000000000000000000" pitchFamily="2" charset="0"/>
                </a:rPr>
                <a:t>Yohan Chatelin</a:t>
              </a:r>
              <a:endParaRPr lang="fr-FR" dirty="0">
                <a:latin typeface="Marianne Medium" panose="02000000000000000000" pitchFamily="2" charset="0"/>
              </a:endParaRPr>
            </a:p>
          </p:txBody>
        </p:sp>
      </p:grpSp>
    </p:spTree>
    <p:extLst>
      <p:ext uri="{BB962C8B-B14F-4D97-AF65-F5344CB8AC3E}">
        <p14:creationId xmlns:p14="http://schemas.microsoft.com/office/powerpoint/2010/main" val="3386699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2F201-19F2-4F2D-DF90-BF67858C439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52E1453-7488-C08D-D89B-6074BCA1B713}"/>
              </a:ext>
            </a:extLst>
          </p:cNvPr>
          <p:cNvSpPr>
            <a:spLocks noGrp="1"/>
          </p:cNvSpPr>
          <p:nvPr>
            <p:ph type="title"/>
          </p:nvPr>
        </p:nvSpPr>
        <p:spPr>
          <a:xfrm>
            <a:off x="491700" y="810320"/>
            <a:ext cx="11232000" cy="960000"/>
          </a:xfrm>
        </p:spPr>
        <p:txBody>
          <a:bodyPr/>
          <a:lstStyle/>
          <a:p>
            <a:r>
              <a:rPr lang="fr-FR" sz="2400" dirty="0">
                <a:solidFill>
                  <a:srgbClr val="000000"/>
                </a:solidFill>
              </a:rPr>
              <a:t>4. </a:t>
            </a:r>
            <a:r>
              <a:rPr lang="fr-FR" sz="2400" dirty="0"/>
              <a:t>Relevé d’informations, de décisions et d’actions</a:t>
            </a:r>
            <a:endParaRPr lang="fr-FR" sz="1800" dirty="0">
              <a:solidFill>
                <a:srgbClr val="000000">
                  <a:lumMod val="75000"/>
                  <a:lumOff val="25000"/>
                </a:srgbClr>
              </a:solidFill>
            </a:endParaRPr>
          </a:p>
        </p:txBody>
      </p:sp>
      <p:graphicFrame>
        <p:nvGraphicFramePr>
          <p:cNvPr id="20" name="Tableau 19">
            <a:extLst>
              <a:ext uri="{FF2B5EF4-FFF2-40B4-BE49-F238E27FC236}">
                <a16:creationId xmlns:a16="http://schemas.microsoft.com/office/drawing/2014/main" id="{A45A0A41-06CF-D851-7660-388F8ED2DC9F}"/>
              </a:ext>
            </a:extLst>
          </p:cNvPr>
          <p:cNvGraphicFramePr>
            <a:graphicFrameLocks noGrp="1"/>
          </p:cNvGraphicFramePr>
          <p:nvPr/>
        </p:nvGraphicFramePr>
        <p:xfrm>
          <a:off x="468300" y="1290320"/>
          <a:ext cx="11232000" cy="2379153"/>
        </p:xfrm>
        <a:graphic>
          <a:graphicData uri="http://schemas.openxmlformats.org/drawingml/2006/table">
            <a:tbl>
              <a:tblPr firstRow="1" bandRow="1">
                <a:tableStyleId>{5C22544A-7EE6-4342-B048-85BDC9FD1C3A}</a:tableStyleId>
              </a:tblPr>
              <a:tblGrid>
                <a:gridCol w="565029">
                  <a:extLst>
                    <a:ext uri="{9D8B030D-6E8A-4147-A177-3AD203B41FA5}">
                      <a16:colId xmlns:a16="http://schemas.microsoft.com/office/drawing/2014/main" val="4253434100"/>
                    </a:ext>
                  </a:extLst>
                </a:gridCol>
                <a:gridCol w="2951649">
                  <a:extLst>
                    <a:ext uri="{9D8B030D-6E8A-4147-A177-3AD203B41FA5}">
                      <a16:colId xmlns:a16="http://schemas.microsoft.com/office/drawing/2014/main" val="3094357237"/>
                    </a:ext>
                  </a:extLst>
                </a:gridCol>
                <a:gridCol w="4576316">
                  <a:extLst>
                    <a:ext uri="{9D8B030D-6E8A-4147-A177-3AD203B41FA5}">
                      <a16:colId xmlns:a16="http://schemas.microsoft.com/office/drawing/2014/main" val="1702040910"/>
                    </a:ext>
                  </a:extLst>
                </a:gridCol>
                <a:gridCol w="3139006">
                  <a:extLst>
                    <a:ext uri="{9D8B030D-6E8A-4147-A177-3AD203B41FA5}">
                      <a16:colId xmlns:a16="http://schemas.microsoft.com/office/drawing/2014/main" val="1793965939"/>
                    </a:ext>
                  </a:extLst>
                </a:gridCol>
              </a:tblGrid>
              <a:tr h="339879">
                <a:tc>
                  <a:txBody>
                    <a:bodyPr/>
                    <a:lstStyle/>
                    <a:p>
                      <a:r>
                        <a:rPr lang="fr-FR" sz="1200" dirty="0"/>
                        <a:t>N°</a:t>
                      </a:r>
                    </a:p>
                  </a:txBody>
                  <a:tcPr/>
                </a:tc>
                <a:tc>
                  <a:txBody>
                    <a:bodyPr/>
                    <a:lstStyle/>
                    <a:p>
                      <a:r>
                        <a:rPr lang="fr-FR" sz="1200" dirty="0"/>
                        <a:t>Sujet</a:t>
                      </a:r>
                    </a:p>
                  </a:txBody>
                  <a:tcPr/>
                </a:tc>
                <a:tc>
                  <a:txBody>
                    <a:bodyPr/>
                    <a:lstStyle/>
                    <a:p>
                      <a:r>
                        <a:rPr lang="fr-FR" sz="1200" dirty="0"/>
                        <a:t>Information</a:t>
                      </a:r>
                    </a:p>
                  </a:txBody>
                  <a:tcPr/>
                </a:tc>
                <a:tc>
                  <a:txBody>
                    <a:bodyPr/>
                    <a:lstStyle/>
                    <a:p>
                      <a:r>
                        <a:rPr lang="fr-FR" sz="1200" dirty="0"/>
                        <a:t>Action / Décision</a:t>
                      </a:r>
                    </a:p>
                  </a:txBody>
                  <a:tcPr/>
                </a:tc>
                <a:extLst>
                  <a:ext uri="{0D108BD9-81ED-4DB2-BD59-A6C34878D82A}">
                    <a16:rowId xmlns:a16="http://schemas.microsoft.com/office/drawing/2014/main" val="2396921269"/>
                  </a:ext>
                </a:extLst>
              </a:tr>
              <a:tr h="339879">
                <a:tc>
                  <a:txBody>
                    <a:bodyPr/>
                    <a:lstStyle/>
                    <a:p>
                      <a:r>
                        <a:rPr lang="fr-FR" sz="1200" i="0" dirty="0"/>
                        <a:t>1</a:t>
                      </a:r>
                    </a:p>
                  </a:txBody>
                  <a:tcPr/>
                </a:tc>
                <a:tc>
                  <a:txBody>
                    <a:bodyPr/>
                    <a:lstStyle/>
                    <a:p>
                      <a:endParaRPr lang="fr-FR" sz="1000" kern="1200" dirty="0">
                        <a:solidFill>
                          <a:schemeClr val="dk1"/>
                        </a:solidFill>
                        <a:effectLst/>
                        <a:latin typeface="+mn-lt"/>
                        <a:ea typeface="+mn-ea"/>
                        <a:cs typeface="+mn-cs"/>
                      </a:endParaRPr>
                    </a:p>
                  </a:txBody>
                  <a:tcPr/>
                </a:tc>
                <a:tc>
                  <a:txBody>
                    <a:bodyPr/>
                    <a:lstStyle/>
                    <a:p>
                      <a:pPr rtl="0" fontAlgn="ctr"/>
                      <a:endParaRPr lang="fr-FR" sz="1000" i="0" dirty="0"/>
                    </a:p>
                  </a:txBody>
                  <a:tcPr/>
                </a:tc>
                <a:tc>
                  <a:txBody>
                    <a:bodyPr/>
                    <a:lstStyle/>
                    <a:p>
                      <a:endParaRPr lang="fr-FR" sz="1000" i="0" dirty="0"/>
                    </a:p>
                  </a:txBody>
                  <a:tcPr/>
                </a:tc>
                <a:extLst>
                  <a:ext uri="{0D108BD9-81ED-4DB2-BD59-A6C34878D82A}">
                    <a16:rowId xmlns:a16="http://schemas.microsoft.com/office/drawing/2014/main" val="4239994186"/>
                  </a:ext>
                </a:extLst>
              </a:tr>
              <a:tr h="339879">
                <a:tc>
                  <a:txBody>
                    <a:bodyPr/>
                    <a:lstStyle/>
                    <a:p>
                      <a:r>
                        <a:rPr lang="fr-FR" sz="1200" i="0" kern="1200" dirty="0">
                          <a:solidFill>
                            <a:schemeClr val="tx1"/>
                          </a:solidFill>
                          <a:latin typeface="+mn-lt"/>
                          <a:ea typeface="+mn-ea"/>
                          <a:cs typeface="+mn-cs"/>
                        </a:rPr>
                        <a:t>2</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i="0" dirty="0"/>
                    </a:p>
                  </a:txBody>
                  <a:tcPr/>
                </a:tc>
                <a:tc>
                  <a:txBody>
                    <a:bodyPr/>
                    <a:lstStyle/>
                    <a:p>
                      <a:pPr marL="0" indent="0" rtl="0" fontAlgn="ctr">
                        <a:buFont typeface="+mj-lt"/>
                        <a:buNone/>
                      </a:pPr>
                      <a:endParaRPr lang="fr-FR" sz="1000" kern="1200" dirty="0">
                        <a:solidFill>
                          <a:schemeClr val="dk1"/>
                        </a:solidFill>
                        <a:effectLst/>
                        <a:latin typeface="+mn-lt"/>
                        <a:ea typeface="+mn-ea"/>
                        <a:cs typeface="+mn-cs"/>
                      </a:endParaRPr>
                    </a:p>
                  </a:txBody>
                  <a:tcPr/>
                </a:tc>
                <a:extLst>
                  <a:ext uri="{0D108BD9-81ED-4DB2-BD59-A6C34878D82A}">
                    <a16:rowId xmlns:a16="http://schemas.microsoft.com/office/drawing/2014/main" val="500302797"/>
                  </a:ext>
                </a:extLst>
              </a:tr>
              <a:tr h="339879">
                <a:tc>
                  <a:txBody>
                    <a:bodyPr/>
                    <a:lstStyle/>
                    <a:p>
                      <a:r>
                        <a:rPr lang="fr-FR" sz="1200" i="0" kern="1200" dirty="0">
                          <a:solidFill>
                            <a:schemeClr val="tx1"/>
                          </a:solidFill>
                          <a:latin typeface="+mn-lt"/>
                          <a:ea typeface="+mn-ea"/>
                          <a:cs typeface="+mn-cs"/>
                        </a:rPr>
                        <a:t>3</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722059627"/>
                  </a:ext>
                </a:extLst>
              </a:tr>
              <a:tr h="339879">
                <a:tc>
                  <a:txBody>
                    <a:bodyPr/>
                    <a:lstStyle/>
                    <a:p>
                      <a:r>
                        <a:rPr lang="fr-FR" sz="1200" i="0" kern="1200" dirty="0">
                          <a:solidFill>
                            <a:schemeClr val="tx1"/>
                          </a:solidFill>
                          <a:latin typeface="+mn-lt"/>
                          <a:ea typeface="+mn-ea"/>
                          <a:cs typeface="+mn-cs"/>
                        </a:rPr>
                        <a:t>4</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814784694"/>
                  </a:ext>
                </a:extLst>
              </a:tr>
              <a:tr h="339879">
                <a:tc>
                  <a:txBody>
                    <a:bodyPr/>
                    <a:lstStyle/>
                    <a:p>
                      <a:r>
                        <a:rPr lang="fr-FR" sz="1200" i="0" kern="1200" dirty="0">
                          <a:solidFill>
                            <a:schemeClr val="tx1"/>
                          </a:solidFill>
                          <a:latin typeface="+mn-lt"/>
                          <a:ea typeface="+mn-ea"/>
                          <a:cs typeface="+mn-cs"/>
                        </a:rPr>
                        <a:t>5</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4284909240"/>
                  </a:ext>
                </a:extLst>
              </a:tr>
              <a:tr h="339879">
                <a:tc>
                  <a:txBody>
                    <a:bodyPr/>
                    <a:lstStyle/>
                    <a:p>
                      <a:r>
                        <a:rPr lang="fr-FR" sz="1200" i="0" kern="1200" dirty="0">
                          <a:solidFill>
                            <a:schemeClr val="tx1"/>
                          </a:solidFill>
                          <a:latin typeface="+mn-lt"/>
                          <a:ea typeface="+mn-ea"/>
                          <a:cs typeface="+mn-cs"/>
                        </a:rPr>
                        <a:t>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fr-FR" sz="1000" kern="1200" dirty="0">
                        <a:solidFill>
                          <a:schemeClr val="dk1"/>
                        </a:solidFill>
                        <a:effectLst/>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000" kern="1200" dirty="0">
                        <a:solidFill>
                          <a:schemeClr val="dk1"/>
                        </a:solidFill>
                        <a:effectLst/>
                        <a:latin typeface="+mn-lt"/>
                        <a:ea typeface="+mn-ea"/>
                        <a:cs typeface="+mn-cs"/>
                      </a:endParaRPr>
                    </a:p>
                  </a:txBody>
                  <a:tcPr/>
                </a:tc>
                <a:tc>
                  <a:txBody>
                    <a:bodyPr/>
                    <a:lstStyle/>
                    <a:p>
                      <a:endParaRPr lang="fr-FR" sz="1000" i="0" dirty="0"/>
                    </a:p>
                  </a:txBody>
                  <a:tcPr/>
                </a:tc>
                <a:extLst>
                  <a:ext uri="{0D108BD9-81ED-4DB2-BD59-A6C34878D82A}">
                    <a16:rowId xmlns:a16="http://schemas.microsoft.com/office/drawing/2014/main" val="2839282388"/>
                  </a:ext>
                </a:extLst>
              </a:tr>
            </a:tbl>
          </a:graphicData>
        </a:graphic>
      </p:graphicFrame>
      <p:sp>
        <p:nvSpPr>
          <p:cNvPr id="6" name="Espace réservé de la date 2">
            <a:extLst>
              <a:ext uri="{FF2B5EF4-FFF2-40B4-BE49-F238E27FC236}">
                <a16:creationId xmlns:a16="http://schemas.microsoft.com/office/drawing/2014/main" id="{64EDA82D-AE38-4F61-A415-E3E99629D4AB}"/>
              </a:ext>
            </a:extLst>
          </p:cNvPr>
          <p:cNvSpPr txBox="1">
            <a:spLocks/>
          </p:cNvSpPr>
          <p:nvPr/>
        </p:nvSpPr>
        <p:spPr bwMode="gray">
          <a:xfrm>
            <a:off x="10152000" y="6378000"/>
            <a:ext cx="1560000" cy="480000"/>
          </a:xfrm>
          <a:prstGeom prst="rect">
            <a:avLst/>
          </a:prstGeom>
        </p:spPr>
        <p:txBody>
          <a:bodyPr vert="horz" lIns="0" tIns="0" rIns="0" bIns="0" rtlCol="0" anchor="t" anchorCtr="0">
            <a:noAutofit/>
          </a:bodyPr>
          <a:lstStyle>
            <a:lvl1pPr marL="0" indent="0" algn="l" defTabSz="1219170" rtl="0" eaLnBrk="1" latinLnBrk="0" hangingPunct="1">
              <a:lnSpc>
                <a:spcPct val="100000"/>
              </a:lnSpc>
              <a:spcBef>
                <a:spcPts val="0"/>
              </a:spcBef>
              <a:spcAft>
                <a:spcPts val="667"/>
              </a:spcAft>
              <a:buFont typeface="Arial" pitchFamily="34" charset="0"/>
              <a:buNone/>
              <a:defRPr sz="1400" b="0" kern="1200">
                <a:solidFill>
                  <a:schemeClr val="tx1"/>
                </a:solidFill>
                <a:latin typeface="+mn-lt"/>
                <a:ea typeface="+mn-ea"/>
                <a:cs typeface="+mn-cs"/>
              </a:defRPr>
            </a:lvl1pPr>
            <a:lvl2pPr marL="335992" indent="-95998" algn="l" defTabSz="1219170" rtl="0" eaLnBrk="1" latinLnBrk="0" hangingPunct="1">
              <a:lnSpc>
                <a:spcPct val="100000"/>
              </a:lnSpc>
              <a:spcBef>
                <a:spcPts val="800"/>
              </a:spcBef>
              <a:spcAft>
                <a:spcPts val="800"/>
              </a:spcAft>
              <a:buFont typeface="Arial" pitchFamily="34" charset="0"/>
              <a:buChar char="•"/>
              <a:defRPr sz="1267" kern="1200">
                <a:solidFill>
                  <a:schemeClr val="tx1"/>
                </a:solidFill>
                <a:latin typeface="+mn-lt"/>
                <a:ea typeface="+mn-ea"/>
                <a:cs typeface="+mn-cs"/>
              </a:defRPr>
            </a:lvl2pPr>
            <a:lvl3pPr marL="575986" indent="-95998" algn="l" defTabSz="1219170" rtl="0" eaLnBrk="1" latinLnBrk="0" hangingPunct="1">
              <a:lnSpc>
                <a:spcPct val="100000"/>
              </a:lnSpc>
              <a:spcBef>
                <a:spcPts val="133"/>
              </a:spcBef>
              <a:spcAft>
                <a:spcPts val="133"/>
              </a:spcAft>
              <a:buSzPct val="100000"/>
              <a:buFont typeface="Arial" pitchFamily="34" charset="0"/>
              <a:buChar char="•"/>
              <a:defRPr sz="1133" kern="1200">
                <a:solidFill>
                  <a:schemeClr val="tx1"/>
                </a:solidFill>
                <a:latin typeface="+mn-lt"/>
                <a:ea typeface="+mn-ea"/>
                <a:cs typeface="+mn-cs"/>
              </a:defRPr>
            </a:lvl3pPr>
            <a:lvl4pPr marL="815980" indent="-95998" algn="l" defTabSz="1219170" rtl="0" eaLnBrk="1" latinLnBrk="0" hangingPunct="1">
              <a:lnSpc>
                <a:spcPct val="100000"/>
              </a:lnSpc>
              <a:spcBef>
                <a:spcPts val="133"/>
              </a:spcBef>
              <a:spcAft>
                <a:spcPts val="133"/>
              </a:spcAft>
              <a:buSzPct val="100000"/>
              <a:buFont typeface="Arial" pitchFamily="34" charset="0"/>
              <a:buChar char="•"/>
              <a:defRPr sz="1000" kern="1200">
                <a:solidFill>
                  <a:schemeClr val="tx1"/>
                </a:solidFill>
                <a:latin typeface="+mn-lt"/>
                <a:ea typeface="+mn-ea"/>
                <a:cs typeface="+mn-cs"/>
              </a:defRPr>
            </a:lvl4pPr>
            <a:lvl5pPr marL="1103972" indent="-95998" algn="l" defTabSz="1219170" rtl="0" eaLnBrk="1" latinLnBrk="0" hangingPunct="1">
              <a:lnSpc>
                <a:spcPct val="100000"/>
              </a:lnSpc>
              <a:spcBef>
                <a:spcPts val="133"/>
              </a:spcBef>
              <a:spcAft>
                <a:spcPts val="133"/>
              </a:spcAft>
              <a:buSzPct val="100000"/>
              <a:buFont typeface="Arial" pitchFamily="34" charset="0"/>
              <a:buChar char="•"/>
              <a:defRPr sz="933"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a:lstStyle>
          <a:p>
            <a:pPr algn="r"/>
            <a:fld id="{EB6523AD-AB6F-406F-A97E-50761564301F}" type="datetime1">
              <a:rPr lang="fr-FR" cap="all" smtClean="0"/>
              <a:pPr algn="r"/>
              <a:t>23/04/2026</a:t>
            </a:fld>
            <a:endParaRPr lang="fr-FR" cap="all" dirty="0"/>
          </a:p>
        </p:txBody>
      </p:sp>
      <p:sp>
        <p:nvSpPr>
          <p:cNvPr id="7" name="Espace réservé du pied de page 3">
            <a:extLst>
              <a:ext uri="{FF2B5EF4-FFF2-40B4-BE49-F238E27FC236}">
                <a16:creationId xmlns:a16="http://schemas.microsoft.com/office/drawing/2014/main" id="{03DDD989-C0BF-40E5-BE64-E64BCB8F8131}"/>
              </a:ext>
            </a:extLst>
          </p:cNvPr>
          <p:cNvSpPr txBox="1">
            <a:spLocks/>
          </p:cNvSpPr>
          <p:nvPr/>
        </p:nvSpPr>
        <p:spPr bwMode="gray">
          <a:xfrm>
            <a:off x="480000" y="6378000"/>
            <a:ext cx="7872000" cy="480000"/>
          </a:xfrm>
          <a:prstGeom prst="rect">
            <a:avLst/>
          </a:prstGeom>
        </p:spPr>
        <p:txBody>
          <a:bodyPr vert="horz" lIns="0" tIns="0" rIns="0" bIns="0" rtlCol="0" anchor="ctr" anchorCtr="0">
            <a:noAutofit/>
          </a:bodyPr>
          <a:lstStyle>
            <a:defPPr>
              <a:defRPr lang="fr-FR"/>
            </a:defPPr>
            <a:lvl1pPr marL="0" algn="r" defTabSz="914400" rtl="0" eaLnBrk="1" latinLnBrk="0" hangingPunct="1">
              <a:defRPr sz="10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t>Délégation interministérielle à l’hébergement et à l’accès au logement</a:t>
            </a:r>
          </a:p>
        </p:txBody>
      </p:sp>
      <p:sp>
        <p:nvSpPr>
          <p:cNvPr id="8" name="Espace réservé du numéro de diapositive 4">
            <a:extLst>
              <a:ext uri="{FF2B5EF4-FFF2-40B4-BE49-F238E27FC236}">
                <a16:creationId xmlns:a16="http://schemas.microsoft.com/office/drawing/2014/main" id="{E2D348A4-4197-4F77-8B35-DBDF4BE22B42}"/>
              </a:ext>
            </a:extLst>
          </p:cNvPr>
          <p:cNvSpPr txBox="1">
            <a:spLocks/>
          </p:cNvSpPr>
          <p:nvPr/>
        </p:nvSpPr>
        <p:spPr bwMode="gray">
          <a:xfrm>
            <a:off x="8352000" y="6378000"/>
            <a:ext cx="1800000" cy="480000"/>
          </a:xfrm>
          <a:prstGeom prst="rect">
            <a:avLst/>
          </a:prstGeom>
        </p:spPr>
        <p:txBody>
          <a:bodyPr vert="horz" lIns="0" tIns="0" rIns="0" bIns="0" rtlCol="0" anchor="ctr" anchorCtr="0">
            <a:noAutofit/>
          </a:bodyPr>
          <a:lstStyle>
            <a:defPPr>
              <a:defRPr lang="fr-FR"/>
            </a:defPPr>
            <a:lvl1pPr marL="0" algn="l" defTabSz="914400" rtl="0" eaLnBrk="1" latinLnBrk="0" hangingPunct="1">
              <a:defRPr sz="10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3122C9-A0B9-462F-8757-0847AD287B63}" type="slidenum">
              <a:rPr lang="fr-FR" smtClean="0"/>
              <a:pPr/>
              <a:t>20</a:t>
            </a:fld>
            <a:endParaRPr lang="fr-FR"/>
          </a:p>
        </p:txBody>
      </p:sp>
    </p:spTree>
    <p:extLst>
      <p:ext uri="{BB962C8B-B14F-4D97-AF65-F5344CB8AC3E}">
        <p14:creationId xmlns:p14="http://schemas.microsoft.com/office/powerpoint/2010/main" val="2040962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74526-3F5B-4805-95D1-C9EB6EE2AABC}"/>
              </a:ext>
            </a:extLst>
          </p:cNvPr>
          <p:cNvSpPr>
            <a:spLocks noGrp="1"/>
          </p:cNvSpPr>
          <p:nvPr>
            <p:ph type="title"/>
          </p:nvPr>
        </p:nvSpPr>
        <p:spPr>
          <a:xfrm>
            <a:off x="479999" y="3792763"/>
            <a:ext cx="11232000" cy="1440000"/>
          </a:xfrm>
        </p:spPr>
        <p:txBody>
          <a:bodyPr/>
          <a:lstStyle/>
          <a:p>
            <a:r>
              <a:rPr lang="fr-FR" dirty="0"/>
              <a:t>Remplissage du Module Offre</a:t>
            </a:r>
          </a:p>
        </p:txBody>
      </p:sp>
    </p:spTree>
    <p:extLst>
      <p:ext uri="{BB962C8B-B14F-4D97-AF65-F5344CB8AC3E}">
        <p14:creationId xmlns:p14="http://schemas.microsoft.com/office/powerpoint/2010/main" val="132235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A2F3D240-9028-4A39-A2B0-BB669765E900}"/>
              </a:ext>
            </a:extLst>
          </p:cNvPr>
          <p:cNvPicPr>
            <a:picLocks noChangeAspect="1"/>
          </p:cNvPicPr>
          <p:nvPr/>
        </p:nvPicPr>
        <p:blipFill>
          <a:blip r:embed="rId3"/>
          <a:stretch>
            <a:fillRect/>
          </a:stretch>
        </p:blipFill>
        <p:spPr>
          <a:xfrm>
            <a:off x="480001" y="1664012"/>
            <a:ext cx="4805288" cy="4541347"/>
          </a:xfrm>
          <a:prstGeom prst="rect">
            <a:avLst/>
          </a:prstGeom>
        </p:spPr>
      </p:pic>
      <p:sp>
        <p:nvSpPr>
          <p:cNvPr id="16" name="Rectangle 15">
            <a:extLst>
              <a:ext uri="{FF2B5EF4-FFF2-40B4-BE49-F238E27FC236}">
                <a16:creationId xmlns:a16="http://schemas.microsoft.com/office/drawing/2014/main" id="{AF74AD72-08DD-460F-8EEB-9F39E3753B97}"/>
              </a:ext>
            </a:extLst>
          </p:cNvPr>
          <p:cNvSpPr/>
          <p:nvPr/>
        </p:nvSpPr>
        <p:spPr>
          <a:xfrm>
            <a:off x="0" y="828000"/>
            <a:ext cx="12192000" cy="826284"/>
          </a:xfrm>
          <a:prstGeom prst="rect">
            <a:avLst/>
          </a:prstGeom>
          <a:solidFill>
            <a:srgbClr val="ECECFE"/>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144000" rtlCol="0" anchor="t">
            <a:spAutoFit/>
          </a:bodyPr>
          <a:lstStyle/>
          <a:p>
            <a:pPr algn="ctr">
              <a:lnSpc>
                <a:spcPct val="114000"/>
              </a:lnSpc>
            </a:pPr>
            <a:r>
              <a:rPr lang="fr-FR" sz="1600" dirty="0">
                <a:solidFill>
                  <a:schemeClr val="tx2"/>
                </a:solidFill>
              </a:rPr>
              <a:t>Le</a:t>
            </a:r>
            <a:r>
              <a:rPr lang="fr-FR" sz="1600" b="1" dirty="0">
                <a:solidFill>
                  <a:schemeClr val="tx2"/>
                </a:solidFill>
              </a:rPr>
              <a:t> taux de rattachement des groupes de places atteint désormais </a:t>
            </a:r>
            <a:r>
              <a:rPr lang="fr-FR" b="1" dirty="0">
                <a:solidFill>
                  <a:schemeClr val="bg1"/>
                </a:solidFill>
                <a:highlight>
                  <a:srgbClr val="000091"/>
                </a:highlight>
              </a:rPr>
              <a:t>92%</a:t>
            </a:r>
            <a:r>
              <a:rPr lang="fr-FR" sz="1600" b="1" dirty="0">
                <a:solidFill>
                  <a:schemeClr val="tx2"/>
                </a:solidFill>
              </a:rPr>
              <a:t> </a:t>
            </a:r>
            <a:r>
              <a:rPr lang="fr-FR" sz="1600" dirty="0">
                <a:solidFill>
                  <a:schemeClr val="tx2"/>
                </a:solidFill>
              </a:rPr>
              <a:t>au niveau national :</a:t>
            </a:r>
            <a:br>
              <a:rPr lang="fr-FR" sz="1600" b="1" dirty="0">
                <a:solidFill>
                  <a:schemeClr val="tx2"/>
                </a:solidFill>
              </a:rPr>
            </a:br>
            <a:r>
              <a:rPr lang="fr-FR" sz="1600" dirty="0">
                <a:solidFill>
                  <a:schemeClr val="tx2"/>
                </a:solidFill>
              </a:rPr>
              <a:t>c’est le résultat d’un travail collectif important et nous vous en remercions !</a:t>
            </a:r>
          </a:p>
        </p:txBody>
      </p:sp>
      <p:sp>
        <p:nvSpPr>
          <p:cNvPr id="3" name="Titre 2">
            <a:extLst>
              <a:ext uri="{FF2B5EF4-FFF2-40B4-BE49-F238E27FC236}">
                <a16:creationId xmlns:a16="http://schemas.microsoft.com/office/drawing/2014/main" id="{F9FF6D7A-F8B2-4114-9035-231A49FE6C33}"/>
              </a:ext>
            </a:extLst>
          </p:cNvPr>
          <p:cNvSpPr>
            <a:spLocks noGrp="1"/>
          </p:cNvSpPr>
          <p:nvPr>
            <p:ph type="title"/>
          </p:nvPr>
        </p:nvSpPr>
        <p:spPr/>
        <p:txBody>
          <a:bodyPr/>
          <a:lstStyle/>
          <a:p>
            <a:r>
              <a:rPr lang="fr-FR" sz="2800" dirty="0"/>
              <a:t>Point d’avancement sur le remplissage du module Offre</a:t>
            </a:r>
            <a:endParaRPr lang="fr-FR" dirty="0"/>
          </a:p>
        </p:txBody>
      </p:sp>
      <p:sp>
        <p:nvSpPr>
          <p:cNvPr id="11" name="Espace réservé de la date 2">
            <a:extLst>
              <a:ext uri="{FF2B5EF4-FFF2-40B4-BE49-F238E27FC236}">
                <a16:creationId xmlns:a16="http://schemas.microsoft.com/office/drawing/2014/main" id="{9C98FA2B-4AF3-4C1B-A4A9-E2460430C06A}"/>
              </a:ext>
            </a:extLst>
          </p:cNvPr>
          <p:cNvSpPr>
            <a:spLocks noGrp="1"/>
          </p:cNvSpPr>
          <p:nvPr>
            <p:ph type="dt" sz="half" idx="10"/>
          </p:nvPr>
        </p:nvSpPr>
        <p:spPr>
          <a:xfrm>
            <a:off x="10152000" y="6378000"/>
            <a:ext cx="1560000" cy="480000"/>
          </a:xfrm>
        </p:spPr>
        <p:txBody>
          <a:bodyPr/>
          <a:lstStyle/>
          <a:p>
            <a:pPr algn="r"/>
            <a:fld id="{EB6523AD-AB6F-406F-A97E-50761564301F}" type="datetime1">
              <a:rPr lang="fr-FR" cap="all" smtClean="0"/>
              <a:t>23/04/2026</a:t>
            </a:fld>
            <a:endParaRPr lang="fr-FR" cap="all" dirty="0"/>
          </a:p>
        </p:txBody>
      </p:sp>
      <p:sp>
        <p:nvSpPr>
          <p:cNvPr id="12" name="Espace réservé du pied de page 3">
            <a:extLst>
              <a:ext uri="{FF2B5EF4-FFF2-40B4-BE49-F238E27FC236}">
                <a16:creationId xmlns:a16="http://schemas.microsoft.com/office/drawing/2014/main" id="{0F35E69C-96CC-44AA-AFF7-6BD27B096A94}"/>
              </a:ext>
            </a:extLst>
          </p:cNvPr>
          <p:cNvSpPr>
            <a:spLocks noGrp="1"/>
          </p:cNvSpPr>
          <p:nvPr>
            <p:ph type="ftr" sz="quarter" idx="11"/>
          </p:nvPr>
        </p:nvSpPr>
        <p:spPr>
          <a:xfrm>
            <a:off x="480000" y="6378000"/>
            <a:ext cx="7872000" cy="480000"/>
          </a:xfrm>
        </p:spPr>
        <p:txBody>
          <a:bodyPr/>
          <a:lstStyle/>
          <a:p>
            <a:r>
              <a:rPr lang="fr-FR"/>
              <a:t>Délégation interministérielle à l’hébergement et à l’accès au logement</a:t>
            </a:r>
          </a:p>
        </p:txBody>
      </p:sp>
      <p:sp>
        <p:nvSpPr>
          <p:cNvPr id="13" name="Espace réservé du numéro de diapositive 4">
            <a:extLst>
              <a:ext uri="{FF2B5EF4-FFF2-40B4-BE49-F238E27FC236}">
                <a16:creationId xmlns:a16="http://schemas.microsoft.com/office/drawing/2014/main" id="{84EF3FF1-C6EE-4D1A-B986-A3093342FCDC}"/>
              </a:ext>
            </a:extLst>
          </p:cNvPr>
          <p:cNvSpPr>
            <a:spLocks noGrp="1"/>
          </p:cNvSpPr>
          <p:nvPr>
            <p:ph type="sldNum" sz="quarter" idx="12"/>
          </p:nvPr>
        </p:nvSpPr>
        <p:spPr>
          <a:xfrm>
            <a:off x="8352000" y="6378000"/>
            <a:ext cx="1800000" cy="480000"/>
          </a:xfrm>
        </p:spPr>
        <p:txBody>
          <a:bodyPr/>
          <a:lstStyle/>
          <a:p>
            <a:fld id="{733122C9-A0B9-462F-8757-0847AD287B63}" type="slidenum">
              <a:rPr lang="fr-FR" smtClean="0"/>
              <a:pPr/>
              <a:t>4</a:t>
            </a:fld>
            <a:endParaRPr lang="fr-FR"/>
          </a:p>
        </p:txBody>
      </p:sp>
      <p:grpSp>
        <p:nvGrpSpPr>
          <p:cNvPr id="6" name="Groupe 5">
            <a:extLst>
              <a:ext uri="{FF2B5EF4-FFF2-40B4-BE49-F238E27FC236}">
                <a16:creationId xmlns:a16="http://schemas.microsoft.com/office/drawing/2014/main" id="{302A68A1-7E1B-4C65-BF3A-E47B2E5900D0}"/>
              </a:ext>
            </a:extLst>
          </p:cNvPr>
          <p:cNvGrpSpPr/>
          <p:nvPr/>
        </p:nvGrpSpPr>
        <p:grpSpPr>
          <a:xfrm>
            <a:off x="5772000" y="1829415"/>
            <a:ext cx="5940000" cy="2520000"/>
            <a:chOff x="5772000" y="2048489"/>
            <a:chExt cx="5940000" cy="2520000"/>
          </a:xfrm>
        </p:grpSpPr>
        <p:grpSp>
          <p:nvGrpSpPr>
            <p:cNvPr id="15" name="Groupe 14">
              <a:extLst>
                <a:ext uri="{FF2B5EF4-FFF2-40B4-BE49-F238E27FC236}">
                  <a16:creationId xmlns:a16="http://schemas.microsoft.com/office/drawing/2014/main" id="{85445227-23EF-4547-ACCA-726A5C3883D9}"/>
                </a:ext>
              </a:extLst>
            </p:cNvPr>
            <p:cNvGrpSpPr/>
            <p:nvPr/>
          </p:nvGrpSpPr>
          <p:grpSpPr>
            <a:xfrm>
              <a:off x="5772000" y="2048489"/>
              <a:ext cx="5940000" cy="2520000"/>
              <a:chOff x="480000" y="1332000"/>
              <a:chExt cx="5940000" cy="2520000"/>
            </a:xfrm>
          </p:grpSpPr>
          <p:sp>
            <p:nvSpPr>
              <p:cNvPr id="17" name="Rectangle 16">
                <a:extLst>
                  <a:ext uri="{FF2B5EF4-FFF2-40B4-BE49-F238E27FC236}">
                    <a16:creationId xmlns:a16="http://schemas.microsoft.com/office/drawing/2014/main" id="{A01EE86A-2EDB-4FF2-B98B-1D4355C9B7EB}"/>
                  </a:ext>
                </a:extLst>
              </p:cNvPr>
              <p:cNvSpPr/>
              <p:nvPr/>
            </p:nvSpPr>
            <p:spPr>
              <a:xfrm>
                <a:off x="480000" y="1332000"/>
                <a:ext cx="5940000" cy="25200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a:p>
            </p:txBody>
          </p:sp>
          <p:sp>
            <p:nvSpPr>
              <p:cNvPr id="18" name="ZoneTexte 17">
                <a:extLst>
                  <a:ext uri="{FF2B5EF4-FFF2-40B4-BE49-F238E27FC236}">
                    <a16:creationId xmlns:a16="http://schemas.microsoft.com/office/drawing/2014/main" id="{09DEAB54-B47D-41F1-9763-0E8EB03A4BE7}"/>
                  </a:ext>
                </a:extLst>
              </p:cNvPr>
              <p:cNvSpPr txBox="1"/>
              <p:nvPr/>
            </p:nvSpPr>
            <p:spPr>
              <a:xfrm>
                <a:off x="658800" y="1512000"/>
                <a:ext cx="5580000" cy="332399"/>
              </a:xfrm>
              <a:prstGeom prst="rect">
                <a:avLst/>
              </a:prstGeom>
              <a:noFill/>
            </p:spPr>
            <p:txBody>
              <a:bodyPr wrap="square" lIns="18000" tIns="0" rIns="0" bIns="0" rtlCol="0" anchor="t">
                <a:spAutoFit/>
              </a:bodyPr>
              <a:lstStyle>
                <a:defPPr>
                  <a:defRPr lang="fr-FR"/>
                </a:defPPr>
                <a:lvl1pPr>
                  <a:lnSpc>
                    <a:spcPct val="114000"/>
                  </a:lnSpc>
                  <a:spcBef>
                    <a:spcPts val="300"/>
                  </a:spcBef>
                  <a:defRPr b="1">
                    <a:solidFill>
                      <a:srgbClr val="262572"/>
                    </a:solidFill>
                    <a:latin typeface="+mj-lt"/>
                  </a:defRPr>
                </a:lvl1pPr>
              </a:lstStyle>
              <a:p>
                <a:pPr>
                  <a:lnSpc>
                    <a:spcPct val="90000"/>
                  </a:lnSpc>
                  <a:spcBef>
                    <a:spcPts val="0"/>
                  </a:spcBef>
                </a:pPr>
                <a:r>
                  <a:rPr lang="fr-FR" sz="2400" dirty="0">
                    <a:solidFill>
                      <a:srgbClr val="AE2022"/>
                    </a:solidFill>
                  </a:rPr>
                  <a:t>Il reste 17 108 à attribuer</a:t>
                </a:r>
              </a:p>
            </p:txBody>
          </p:sp>
          <p:sp>
            <p:nvSpPr>
              <p:cNvPr id="19" name="ZoneTexte 18">
                <a:extLst>
                  <a:ext uri="{FF2B5EF4-FFF2-40B4-BE49-F238E27FC236}">
                    <a16:creationId xmlns:a16="http://schemas.microsoft.com/office/drawing/2014/main" id="{12C31AE0-4540-4656-A064-18F9E6CFC1C1}"/>
                  </a:ext>
                </a:extLst>
              </p:cNvPr>
              <p:cNvSpPr txBox="1"/>
              <p:nvPr/>
            </p:nvSpPr>
            <p:spPr>
              <a:xfrm>
                <a:off x="658800" y="2378972"/>
                <a:ext cx="5580000" cy="1211294"/>
              </a:xfrm>
              <a:prstGeom prst="rect">
                <a:avLst/>
              </a:prstGeom>
              <a:noFill/>
            </p:spPr>
            <p:txBody>
              <a:bodyPr wrap="square" lIns="36000" tIns="0" rIns="0" bIns="0" rtlCol="0" anchor="t">
                <a:spAutoFit/>
              </a:bodyPr>
              <a:lstStyle/>
              <a:p>
                <a:pPr>
                  <a:lnSpc>
                    <a:spcPct val="120000"/>
                  </a:lnSpc>
                  <a:spcBef>
                    <a:spcPts val="900"/>
                  </a:spcBef>
                  <a:buSzPct val="125000"/>
                </a:pPr>
                <a:r>
                  <a:rPr lang="fr-FR" sz="1200" dirty="0">
                    <a:solidFill>
                      <a:schemeClr val="tx1">
                        <a:lumMod val="85000"/>
                        <a:lumOff val="15000"/>
                      </a:schemeClr>
                    </a:solidFill>
                    <a:latin typeface="+mj-lt"/>
                  </a:rPr>
                  <a:t>La finalisation de cette affection permettra notamment de :</a:t>
                </a:r>
              </a:p>
              <a:p>
                <a:pPr marL="216000" indent="-216000">
                  <a:lnSpc>
                    <a:spcPct val="120000"/>
                  </a:lnSpc>
                  <a:spcBef>
                    <a:spcPts val="900"/>
                  </a:spcBef>
                  <a:buSzPct val="125000"/>
                  <a:buFont typeface="Police système Courant"/>
                  <a:buChar char="▸"/>
                </a:pPr>
                <a:r>
                  <a:rPr lang="fr-FR" sz="1200" dirty="0">
                    <a:solidFill>
                      <a:schemeClr val="tx1">
                        <a:lumMod val="85000"/>
                        <a:lumOff val="15000"/>
                      </a:schemeClr>
                    </a:solidFill>
                    <a:latin typeface="+mj-lt"/>
                  </a:rPr>
                  <a:t>basculer la gestion des places dans le module Offre, </a:t>
                </a:r>
                <a:r>
                  <a:rPr lang="fr-FR" sz="1200" b="1" dirty="0">
                    <a:solidFill>
                      <a:schemeClr val="tx1">
                        <a:lumMod val="85000"/>
                        <a:lumOff val="15000"/>
                      </a:schemeClr>
                    </a:solidFill>
                    <a:latin typeface="+mj-lt"/>
                  </a:rPr>
                  <a:t>sans double saisie</a:t>
                </a:r>
                <a:r>
                  <a:rPr lang="fr-FR" sz="1200" dirty="0">
                    <a:solidFill>
                      <a:schemeClr val="tx1">
                        <a:lumMod val="85000"/>
                        <a:lumOff val="15000"/>
                      </a:schemeClr>
                    </a:solidFill>
                    <a:latin typeface="+mj-lt"/>
                  </a:rPr>
                  <a:t>.</a:t>
                </a:r>
              </a:p>
              <a:p>
                <a:pPr marL="216000" indent="-216000">
                  <a:lnSpc>
                    <a:spcPct val="120000"/>
                  </a:lnSpc>
                  <a:spcBef>
                    <a:spcPts val="900"/>
                  </a:spcBef>
                  <a:buSzPct val="125000"/>
                  <a:buFont typeface="Police système Courant"/>
                  <a:buChar char="▸"/>
                </a:pPr>
                <a:r>
                  <a:rPr lang="fr-FR" sz="1200" dirty="0">
                    <a:solidFill>
                      <a:schemeClr val="tx1">
                        <a:lumMod val="85000"/>
                        <a:lumOff val="15000"/>
                      </a:schemeClr>
                    </a:solidFill>
                    <a:latin typeface="+mj-lt"/>
                  </a:rPr>
                  <a:t>disposer de </a:t>
                </a:r>
                <a:r>
                  <a:rPr lang="fr-FR" sz="1200" b="1" dirty="0">
                    <a:solidFill>
                      <a:schemeClr val="tx1">
                        <a:lumMod val="85000"/>
                        <a:lumOff val="15000"/>
                      </a:schemeClr>
                    </a:solidFill>
                    <a:latin typeface="+mj-lt"/>
                  </a:rPr>
                  <a:t>données fiables </a:t>
                </a:r>
                <a:r>
                  <a:rPr lang="fr-FR" sz="1200" dirty="0">
                    <a:solidFill>
                      <a:schemeClr val="tx1">
                        <a:lumMod val="85000"/>
                        <a:lumOff val="15000"/>
                      </a:schemeClr>
                    </a:solidFill>
                    <a:latin typeface="+mj-lt"/>
                  </a:rPr>
                  <a:t>pour le pilotage du parc et les orientations.</a:t>
                </a:r>
              </a:p>
              <a:p>
                <a:pPr marL="216000" indent="-216000">
                  <a:lnSpc>
                    <a:spcPct val="120000"/>
                  </a:lnSpc>
                  <a:spcBef>
                    <a:spcPts val="900"/>
                  </a:spcBef>
                  <a:buSzPct val="125000"/>
                  <a:buFont typeface="Police système Courant"/>
                  <a:buChar char="▸"/>
                </a:pPr>
                <a:r>
                  <a:rPr lang="fr-FR" sz="1200" dirty="0">
                    <a:solidFill>
                      <a:schemeClr val="tx1">
                        <a:lumMod val="85000"/>
                        <a:lumOff val="15000"/>
                      </a:schemeClr>
                    </a:solidFill>
                    <a:latin typeface="+mj-lt"/>
                  </a:rPr>
                  <a:t>réduire la charge de </a:t>
                </a:r>
                <a:r>
                  <a:rPr lang="fr-FR" sz="1200" b="1" dirty="0" err="1">
                    <a:solidFill>
                      <a:schemeClr val="tx1">
                        <a:lumMod val="85000"/>
                        <a:lumOff val="15000"/>
                      </a:schemeClr>
                    </a:solidFill>
                    <a:latin typeface="+mj-lt"/>
                  </a:rPr>
                  <a:t>reporting</a:t>
                </a:r>
                <a:r>
                  <a:rPr lang="fr-FR" sz="1200" dirty="0">
                    <a:solidFill>
                      <a:schemeClr val="tx1">
                        <a:lumMod val="85000"/>
                        <a:lumOff val="15000"/>
                      </a:schemeClr>
                    </a:solidFill>
                    <a:latin typeface="+mj-lt"/>
                  </a:rPr>
                  <a:t>.</a:t>
                </a:r>
              </a:p>
            </p:txBody>
          </p:sp>
        </p:grpSp>
        <p:sp>
          <p:nvSpPr>
            <p:cNvPr id="20" name="ZoneTexte 19">
              <a:extLst>
                <a:ext uri="{FF2B5EF4-FFF2-40B4-BE49-F238E27FC236}">
                  <a16:creationId xmlns:a16="http://schemas.microsoft.com/office/drawing/2014/main" id="{08BAA1F4-6B0A-48FF-9082-29E9C52DA4DE}"/>
                </a:ext>
              </a:extLst>
            </p:cNvPr>
            <p:cNvSpPr txBox="1"/>
            <p:nvPr/>
          </p:nvSpPr>
          <p:spPr>
            <a:xfrm>
              <a:off x="5950800" y="2660840"/>
              <a:ext cx="3456643" cy="252252"/>
            </a:xfrm>
            <a:prstGeom prst="roundRect">
              <a:avLst/>
            </a:prstGeom>
            <a:solidFill>
              <a:srgbClr val="AE2022"/>
            </a:solidFill>
          </p:spPr>
          <p:txBody>
            <a:bodyPr wrap="none" lIns="36000" tIns="43200" rIns="36000" bIns="18000" rtlCol="0" anchor="t">
              <a:spAutoFit/>
            </a:bodyPr>
            <a:lstStyle/>
            <a:p>
              <a:pPr algn="l">
                <a:lnSpc>
                  <a:spcPct val="90000"/>
                </a:lnSpc>
                <a:spcBef>
                  <a:spcPts val="300"/>
                </a:spcBef>
              </a:pPr>
              <a:r>
                <a:rPr lang="fr-FR" sz="1200" b="1" cap="all" dirty="0">
                  <a:solidFill>
                    <a:schemeClr val="bg1"/>
                  </a:solidFill>
                  <a:latin typeface="+mj-lt"/>
                </a:rPr>
                <a:t>Objectif de complétion : fin avril 2026</a:t>
              </a:r>
            </a:p>
          </p:txBody>
        </p:sp>
      </p:grpSp>
      <p:sp>
        <p:nvSpPr>
          <p:cNvPr id="21" name="Rectangle 20">
            <a:extLst>
              <a:ext uri="{FF2B5EF4-FFF2-40B4-BE49-F238E27FC236}">
                <a16:creationId xmlns:a16="http://schemas.microsoft.com/office/drawing/2014/main" id="{8993FD2E-FFDA-4FEC-85D2-D760AB8DBE23}"/>
              </a:ext>
            </a:extLst>
          </p:cNvPr>
          <p:cNvSpPr/>
          <p:nvPr/>
        </p:nvSpPr>
        <p:spPr>
          <a:xfrm>
            <a:off x="5772000" y="4524546"/>
            <a:ext cx="5939998" cy="1678322"/>
          </a:xfrm>
          <a:prstGeom prst="rect">
            <a:avLst/>
          </a:prstGeom>
          <a:solidFill>
            <a:srgbClr val="F1F2FD"/>
          </a:solidFill>
        </p:spPr>
        <p:txBody>
          <a:bodyPr wrap="square" lIns="180000" tIns="72000" rIns="108000" bIns="108000" anchor="t">
            <a:noAutofit/>
          </a:bodyPr>
          <a:lstStyle/>
          <a:p>
            <a:pPr>
              <a:lnSpc>
                <a:spcPct val="125000"/>
              </a:lnSpc>
              <a:spcBef>
                <a:spcPts val="600"/>
              </a:spcBef>
              <a:defRPr/>
            </a:pPr>
            <a:r>
              <a:rPr lang="fr-FR" sz="1400" dirty="0">
                <a:solidFill>
                  <a:srgbClr val="1C3C91"/>
                </a:solidFill>
                <a:latin typeface="Marianne"/>
              </a:rPr>
              <a:t>💡</a:t>
            </a:r>
            <a:r>
              <a:rPr lang="fr-FR" sz="1050" dirty="0">
                <a:solidFill>
                  <a:srgbClr val="1C3C91"/>
                </a:solidFill>
                <a:latin typeface="Marianne"/>
              </a:rPr>
              <a:t> En cas de difficulté pour affecter vos groupes de places restants : </a:t>
            </a:r>
          </a:p>
          <a:p>
            <a:pPr marL="108000" indent="-108000">
              <a:lnSpc>
                <a:spcPct val="125000"/>
              </a:lnSpc>
              <a:spcBef>
                <a:spcPts val="400"/>
              </a:spcBef>
              <a:buFont typeface="Arial" panose="020B0604020202020204" pitchFamily="34" charset="0"/>
              <a:buChar char="•"/>
              <a:defRPr/>
            </a:pPr>
            <a:r>
              <a:rPr lang="fr-FR" sz="1050" b="1" dirty="0">
                <a:solidFill>
                  <a:srgbClr val="1C3C91"/>
                </a:solidFill>
                <a:latin typeface="Marianne"/>
              </a:rPr>
              <a:t>Dispositif manquant </a:t>
            </a:r>
            <a:r>
              <a:rPr lang="fr-FR" sz="1050" dirty="0">
                <a:solidFill>
                  <a:srgbClr val="1C3C91"/>
                </a:solidFill>
                <a:latin typeface="Marianne"/>
              </a:rPr>
              <a:t>: contacter votre </a:t>
            </a:r>
            <a:r>
              <a:rPr lang="fr-FR" sz="1050" b="1" dirty="0">
                <a:solidFill>
                  <a:srgbClr val="1C3C91"/>
                </a:solidFill>
                <a:latin typeface="Marianne"/>
              </a:rPr>
              <a:t>DDETS/DREETS </a:t>
            </a:r>
            <a:r>
              <a:rPr lang="fr-FR" sz="1050" dirty="0">
                <a:solidFill>
                  <a:srgbClr val="1C3C91"/>
                </a:solidFill>
                <a:latin typeface="Marianne"/>
              </a:rPr>
              <a:t>pour le créer et/ou le valider.</a:t>
            </a:r>
          </a:p>
          <a:p>
            <a:pPr marL="108000" indent="-108000">
              <a:lnSpc>
                <a:spcPct val="125000"/>
              </a:lnSpc>
              <a:spcBef>
                <a:spcPts val="400"/>
              </a:spcBef>
              <a:buFont typeface="Arial" panose="020B0604020202020204" pitchFamily="34" charset="0"/>
              <a:buChar char="•"/>
              <a:defRPr/>
            </a:pPr>
            <a:r>
              <a:rPr lang="fr-FR" sz="1050" b="1" dirty="0">
                <a:solidFill>
                  <a:srgbClr val="1C3C91"/>
                </a:solidFill>
                <a:latin typeface="Marianne"/>
              </a:rPr>
              <a:t>Dispositif créé mais non visible </a:t>
            </a:r>
            <a:r>
              <a:rPr lang="fr-FR" sz="1050" dirty="0">
                <a:solidFill>
                  <a:srgbClr val="1C3C91"/>
                </a:solidFill>
                <a:latin typeface="Marianne"/>
              </a:rPr>
              <a:t>(situé sur un autre département) : contacter le </a:t>
            </a:r>
            <a:r>
              <a:rPr lang="fr-FR" sz="1050" b="1" dirty="0">
                <a:solidFill>
                  <a:srgbClr val="1C3C91"/>
                </a:solidFill>
                <a:latin typeface="Marianne"/>
              </a:rPr>
              <a:t>SIAO</a:t>
            </a:r>
            <a:r>
              <a:rPr lang="fr-FR" sz="1050" dirty="0">
                <a:solidFill>
                  <a:srgbClr val="1C3C91"/>
                </a:solidFill>
                <a:latin typeface="Marianne"/>
              </a:rPr>
              <a:t> du département concerné pour être ajouté comme SIAO orienteur.</a:t>
            </a:r>
            <a:endParaRPr lang="fr-FR" sz="1050" kern="0" dirty="0">
              <a:solidFill>
                <a:srgbClr val="1C3C91"/>
              </a:solidFill>
              <a:latin typeface="Marianne"/>
              <a:ea typeface="Calibri" panose="020F0502020204030204" pitchFamily="34" charset="0"/>
              <a:cs typeface="Times New Roman" panose="02020603050405020304" pitchFamily="18" charset="0"/>
            </a:endParaRPr>
          </a:p>
          <a:p>
            <a:pPr>
              <a:lnSpc>
                <a:spcPct val="125000"/>
              </a:lnSpc>
              <a:spcBef>
                <a:spcPts val="900"/>
              </a:spcBef>
              <a:defRPr/>
            </a:pPr>
            <a:r>
              <a:rPr lang="fr-FR" sz="1050" i="1" kern="0" dirty="0">
                <a:solidFill>
                  <a:srgbClr val="1C3C91"/>
                </a:solidFill>
                <a:latin typeface="Marianne"/>
                <a:ea typeface="Calibri" panose="020F0502020204030204" pitchFamily="34" charset="0"/>
                <a:cs typeface="Times New Roman" panose="02020603050405020304" pitchFamily="18" charset="0"/>
              </a:rPr>
              <a:t>Note : les groupes de places Adoma doivent être repris et rattachés aux dispositifs recensés par le gestionnaire.</a:t>
            </a:r>
            <a:endParaRPr lang="fr-FR" sz="1050" i="1" dirty="0">
              <a:solidFill>
                <a:srgbClr val="1C3C91"/>
              </a:solidFill>
              <a:latin typeface="Marianne"/>
            </a:endParaRPr>
          </a:p>
        </p:txBody>
      </p:sp>
    </p:spTree>
    <p:extLst>
      <p:ext uri="{BB962C8B-B14F-4D97-AF65-F5344CB8AC3E}">
        <p14:creationId xmlns:p14="http://schemas.microsoft.com/office/powerpoint/2010/main" val="1730993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a:extLst>
              <a:ext uri="{FF2B5EF4-FFF2-40B4-BE49-F238E27FC236}">
                <a16:creationId xmlns:a16="http://schemas.microsoft.com/office/drawing/2014/main" id="{C7B46BE0-B407-4D6C-8770-240FD09D7303}"/>
              </a:ext>
            </a:extLst>
          </p:cNvPr>
          <p:cNvSpPr>
            <a:spLocks noGrp="1"/>
          </p:cNvSpPr>
          <p:nvPr>
            <p:ph type="title"/>
          </p:nvPr>
        </p:nvSpPr>
        <p:spPr>
          <a:xfrm>
            <a:off x="1631998" y="229335"/>
            <a:ext cx="10080000" cy="387798"/>
          </a:xfrm>
        </p:spPr>
        <p:txBody>
          <a:bodyPr/>
          <a:lstStyle/>
          <a:p>
            <a:r>
              <a:rPr lang="fr-FR" dirty="0"/>
              <a:t>Une nomenclature des dispositifs, unique et homogène</a:t>
            </a:r>
          </a:p>
        </p:txBody>
      </p:sp>
      <p:sp>
        <p:nvSpPr>
          <p:cNvPr id="4" name="ZoneTexte 3"/>
          <p:cNvSpPr txBox="1"/>
          <p:nvPr/>
        </p:nvSpPr>
        <p:spPr>
          <a:xfrm>
            <a:off x="404850" y="6154413"/>
            <a:ext cx="11430903" cy="254044"/>
          </a:xfrm>
          <a:prstGeom prst="rect">
            <a:avLst/>
          </a:prstGeom>
          <a:noFill/>
        </p:spPr>
        <p:txBody>
          <a:bodyPr wrap="square" rtlCol="0">
            <a:spAutoFit/>
          </a:bodyPr>
          <a:lstStyle/>
          <a:p>
            <a:r>
              <a:rPr lang="fr-FR" sz="1051" i="1" dirty="0"/>
              <a:t>* Ni places, ni mesures, ni prestations. Le SIAO n’est pas orienteur vers ces dispositifs. Les utilisateurs ne peuvent que formuler des demandes ou déclarer des accompagnements. </a:t>
            </a:r>
          </a:p>
        </p:txBody>
      </p:sp>
      <p:grpSp>
        <p:nvGrpSpPr>
          <p:cNvPr id="10" name="Group 9">
            <a:extLst>
              <a:ext uri="{FF2B5EF4-FFF2-40B4-BE49-F238E27FC236}">
                <a16:creationId xmlns:a16="http://schemas.microsoft.com/office/drawing/2014/main" id="{22E09369-71B7-B557-B71F-D36F328E27BB}"/>
              </a:ext>
            </a:extLst>
          </p:cNvPr>
          <p:cNvGrpSpPr/>
          <p:nvPr/>
        </p:nvGrpSpPr>
        <p:grpSpPr>
          <a:xfrm>
            <a:off x="421172" y="922638"/>
            <a:ext cx="11355269" cy="5053492"/>
            <a:chOff x="315879" y="691978"/>
            <a:chExt cx="8516452" cy="3790119"/>
          </a:xfrm>
        </p:grpSpPr>
        <p:sp>
          <p:nvSpPr>
            <p:cNvPr id="77" name="Rectangle 76">
              <a:extLst>
                <a:ext uri="{FF2B5EF4-FFF2-40B4-BE49-F238E27FC236}">
                  <a16:creationId xmlns:a16="http://schemas.microsoft.com/office/drawing/2014/main" id="{ED0DF556-C054-563D-05D6-E81AA072ADB7}"/>
                </a:ext>
              </a:extLst>
            </p:cNvPr>
            <p:cNvSpPr/>
            <p:nvPr/>
          </p:nvSpPr>
          <p:spPr>
            <a:xfrm>
              <a:off x="315879" y="691978"/>
              <a:ext cx="1250181" cy="53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200" b="1" dirty="0">
                  <a:solidFill>
                    <a:srgbClr val="FFFFFF"/>
                  </a:solidFill>
                  <a:latin typeface="Marianne"/>
                </a:rPr>
                <a:t>Logement</a:t>
              </a:r>
              <a:endParaRPr lang="fr-FR" sz="1400" b="1" dirty="0">
                <a:solidFill>
                  <a:srgbClr val="FFFFFF"/>
                </a:solidFill>
                <a:latin typeface="Marianne"/>
              </a:endParaRPr>
            </a:p>
            <a:p>
              <a:pPr algn="ctr" defTabSz="914377">
                <a:defRPr/>
              </a:pPr>
              <a:r>
                <a:rPr lang="fr-FR" sz="1400" b="1" dirty="0">
                  <a:solidFill>
                    <a:srgbClr val="FFFFFF"/>
                  </a:solidFill>
                  <a:latin typeface="Marianne"/>
                </a:rPr>
                <a:t>IML</a:t>
              </a:r>
            </a:p>
          </p:txBody>
        </p:sp>
        <p:sp>
          <p:nvSpPr>
            <p:cNvPr id="78" name="Rectangle 77">
              <a:extLst>
                <a:ext uri="{FF2B5EF4-FFF2-40B4-BE49-F238E27FC236}">
                  <a16:creationId xmlns:a16="http://schemas.microsoft.com/office/drawing/2014/main" id="{2D08F83D-DEAA-6C65-5DEA-7D92032311A1}"/>
                </a:ext>
              </a:extLst>
            </p:cNvPr>
            <p:cNvSpPr/>
            <p:nvPr/>
          </p:nvSpPr>
          <p:spPr>
            <a:xfrm>
              <a:off x="1769133" y="691978"/>
              <a:ext cx="1250181" cy="53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200" b="1" dirty="0">
                  <a:solidFill>
                    <a:srgbClr val="FFFFFF"/>
                  </a:solidFill>
                  <a:latin typeface="Marianne"/>
                </a:rPr>
                <a:t>Logement</a:t>
              </a:r>
            </a:p>
            <a:p>
              <a:pPr algn="ctr" defTabSz="914377">
                <a:defRPr/>
              </a:pPr>
              <a:r>
                <a:rPr lang="fr-FR" sz="1400" b="1" dirty="0">
                  <a:solidFill>
                    <a:srgbClr val="FFFFFF"/>
                  </a:solidFill>
                  <a:latin typeface="Marianne"/>
                </a:rPr>
                <a:t>Résidence sociale</a:t>
              </a:r>
            </a:p>
          </p:txBody>
        </p:sp>
        <p:sp>
          <p:nvSpPr>
            <p:cNvPr id="79" name="Rectangle 78">
              <a:extLst>
                <a:ext uri="{FF2B5EF4-FFF2-40B4-BE49-F238E27FC236}">
                  <a16:creationId xmlns:a16="http://schemas.microsoft.com/office/drawing/2014/main" id="{C756CA7F-3961-3145-B4DC-5EFE98C91EFF}"/>
                </a:ext>
              </a:extLst>
            </p:cNvPr>
            <p:cNvSpPr/>
            <p:nvPr/>
          </p:nvSpPr>
          <p:spPr>
            <a:xfrm>
              <a:off x="3222388" y="691978"/>
              <a:ext cx="1250181" cy="53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200" b="1" dirty="0">
                  <a:solidFill>
                    <a:srgbClr val="FFFFFF"/>
                  </a:solidFill>
                  <a:latin typeface="Marianne"/>
                </a:rPr>
                <a:t>Hébergement </a:t>
              </a:r>
            </a:p>
          </p:txBody>
        </p:sp>
        <p:sp>
          <p:nvSpPr>
            <p:cNvPr id="80" name="Rectangle 79">
              <a:extLst>
                <a:ext uri="{FF2B5EF4-FFF2-40B4-BE49-F238E27FC236}">
                  <a16:creationId xmlns:a16="http://schemas.microsoft.com/office/drawing/2014/main" id="{805505AE-D791-5D9C-FEE1-5D250E540905}"/>
                </a:ext>
              </a:extLst>
            </p:cNvPr>
            <p:cNvSpPr/>
            <p:nvPr/>
          </p:nvSpPr>
          <p:spPr>
            <a:xfrm>
              <a:off x="4699465" y="691978"/>
              <a:ext cx="1250181" cy="53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400" b="1" dirty="0">
                  <a:solidFill>
                    <a:srgbClr val="FFFFFF"/>
                  </a:solidFill>
                  <a:latin typeface="Marianne"/>
                </a:rPr>
                <a:t>Veille sociale</a:t>
              </a:r>
            </a:p>
          </p:txBody>
        </p:sp>
        <p:sp>
          <p:nvSpPr>
            <p:cNvPr id="81" name="Rectangle 80">
              <a:extLst>
                <a:ext uri="{FF2B5EF4-FFF2-40B4-BE49-F238E27FC236}">
                  <a16:creationId xmlns:a16="http://schemas.microsoft.com/office/drawing/2014/main" id="{11781665-04F1-50D9-31FA-D327C51E69CD}"/>
                </a:ext>
              </a:extLst>
            </p:cNvPr>
            <p:cNvSpPr/>
            <p:nvPr/>
          </p:nvSpPr>
          <p:spPr>
            <a:xfrm>
              <a:off x="6152714" y="691978"/>
              <a:ext cx="1250181" cy="53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400" b="1" spc="-100" dirty="0">
                  <a:solidFill>
                    <a:srgbClr val="FFFFFF"/>
                  </a:solidFill>
                  <a:latin typeface="Marianne"/>
                </a:rPr>
                <a:t>Accompagnement</a:t>
              </a:r>
            </a:p>
          </p:txBody>
        </p:sp>
        <p:sp>
          <p:nvSpPr>
            <p:cNvPr id="82" name="Rectangle 81">
              <a:extLst>
                <a:ext uri="{FF2B5EF4-FFF2-40B4-BE49-F238E27FC236}">
                  <a16:creationId xmlns:a16="http://schemas.microsoft.com/office/drawing/2014/main" id="{A4AA5EAC-4CB7-0C44-9D9B-274F486F5867}"/>
                </a:ext>
              </a:extLst>
            </p:cNvPr>
            <p:cNvSpPr/>
            <p:nvPr/>
          </p:nvSpPr>
          <p:spPr>
            <a:xfrm>
              <a:off x="315879" y="128457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Location – Sous location</a:t>
              </a:r>
            </a:p>
          </p:txBody>
        </p:sp>
        <p:sp>
          <p:nvSpPr>
            <p:cNvPr id="83" name="Rectangle 82">
              <a:extLst>
                <a:ext uri="{FF2B5EF4-FFF2-40B4-BE49-F238E27FC236}">
                  <a16:creationId xmlns:a16="http://schemas.microsoft.com/office/drawing/2014/main" id="{1981824C-7460-4CF4-5AA5-C87E48C02C0D}"/>
                </a:ext>
              </a:extLst>
            </p:cNvPr>
            <p:cNvSpPr/>
            <p:nvPr/>
          </p:nvSpPr>
          <p:spPr>
            <a:xfrm>
              <a:off x="1769133" y="128457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Pension de famille</a:t>
              </a:r>
            </a:p>
          </p:txBody>
        </p:sp>
        <p:sp>
          <p:nvSpPr>
            <p:cNvPr id="84" name="Rectangle 83">
              <a:extLst>
                <a:ext uri="{FF2B5EF4-FFF2-40B4-BE49-F238E27FC236}">
                  <a16:creationId xmlns:a16="http://schemas.microsoft.com/office/drawing/2014/main" id="{638B0506-C1FD-5CF5-D631-DB04FC72005A}"/>
                </a:ext>
              </a:extLst>
            </p:cNvPr>
            <p:cNvSpPr/>
            <p:nvPr/>
          </p:nvSpPr>
          <p:spPr>
            <a:xfrm>
              <a:off x="3234299" y="128457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CHRS</a:t>
              </a:r>
            </a:p>
          </p:txBody>
        </p:sp>
        <p:sp>
          <p:nvSpPr>
            <p:cNvPr id="85" name="Rectangle 84">
              <a:extLst>
                <a:ext uri="{FF2B5EF4-FFF2-40B4-BE49-F238E27FC236}">
                  <a16:creationId xmlns:a16="http://schemas.microsoft.com/office/drawing/2014/main" id="{551A34B9-7D2D-A215-76E9-A6BDBBBFA82A}"/>
                </a:ext>
              </a:extLst>
            </p:cNvPr>
            <p:cNvSpPr/>
            <p:nvPr/>
          </p:nvSpPr>
          <p:spPr>
            <a:xfrm>
              <a:off x="4699463" y="128457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a:solidFill>
                    <a:srgbClr val="000000"/>
                  </a:solidFill>
                  <a:latin typeface="Marianne"/>
                </a:rPr>
                <a:t>Maraude</a:t>
              </a:r>
            </a:p>
          </p:txBody>
        </p:sp>
        <p:sp>
          <p:nvSpPr>
            <p:cNvPr id="86" name="Rectangle 85">
              <a:extLst>
                <a:ext uri="{FF2B5EF4-FFF2-40B4-BE49-F238E27FC236}">
                  <a16:creationId xmlns:a16="http://schemas.microsoft.com/office/drawing/2014/main" id="{7395475A-A128-C66D-8308-9C8341E1C7B0}"/>
                </a:ext>
              </a:extLst>
            </p:cNvPr>
            <p:cNvSpPr/>
            <p:nvPr/>
          </p:nvSpPr>
          <p:spPr>
            <a:xfrm>
              <a:off x="6152714" y="128457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a:solidFill>
                    <a:srgbClr val="000000"/>
                  </a:solidFill>
                  <a:latin typeface="Marianne"/>
                </a:rPr>
                <a:t>AVDL</a:t>
              </a:r>
            </a:p>
          </p:txBody>
        </p:sp>
        <p:sp>
          <p:nvSpPr>
            <p:cNvPr id="87" name="Rectangle 86">
              <a:extLst>
                <a:ext uri="{FF2B5EF4-FFF2-40B4-BE49-F238E27FC236}">
                  <a16:creationId xmlns:a16="http://schemas.microsoft.com/office/drawing/2014/main" id="{13BF8B39-DF09-5674-B08A-06F769EA9B9D}"/>
                </a:ext>
              </a:extLst>
            </p:cNvPr>
            <p:cNvSpPr/>
            <p:nvPr/>
          </p:nvSpPr>
          <p:spPr>
            <a:xfrm>
              <a:off x="315879" y="169187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a:solidFill>
                    <a:srgbClr val="000000"/>
                  </a:solidFill>
                  <a:latin typeface="Marianne"/>
                </a:rPr>
                <a:t>Mandat de gestion</a:t>
              </a:r>
            </a:p>
          </p:txBody>
        </p:sp>
        <p:sp>
          <p:nvSpPr>
            <p:cNvPr id="88" name="Rectangle 87">
              <a:extLst>
                <a:ext uri="{FF2B5EF4-FFF2-40B4-BE49-F238E27FC236}">
                  <a16:creationId xmlns:a16="http://schemas.microsoft.com/office/drawing/2014/main" id="{CAA3B343-EB54-2D06-7947-EF09C19C1391}"/>
                </a:ext>
              </a:extLst>
            </p:cNvPr>
            <p:cNvSpPr/>
            <p:nvPr/>
          </p:nvSpPr>
          <p:spPr>
            <a:xfrm>
              <a:off x="1769133" y="169187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Résidence accueil</a:t>
              </a:r>
            </a:p>
          </p:txBody>
        </p:sp>
        <p:sp>
          <p:nvSpPr>
            <p:cNvPr id="89" name="Rectangle 88">
              <a:extLst>
                <a:ext uri="{FF2B5EF4-FFF2-40B4-BE49-F238E27FC236}">
                  <a16:creationId xmlns:a16="http://schemas.microsoft.com/office/drawing/2014/main" id="{08F36312-68E9-38AC-7D50-1CD4AC087862}"/>
                </a:ext>
              </a:extLst>
            </p:cNvPr>
            <p:cNvSpPr/>
            <p:nvPr/>
          </p:nvSpPr>
          <p:spPr>
            <a:xfrm>
              <a:off x="3234299" y="169187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Centre d’hébergement Hors CHRS</a:t>
              </a:r>
            </a:p>
          </p:txBody>
        </p:sp>
        <p:sp>
          <p:nvSpPr>
            <p:cNvPr id="90" name="Rectangle 89">
              <a:extLst>
                <a:ext uri="{FF2B5EF4-FFF2-40B4-BE49-F238E27FC236}">
                  <a16:creationId xmlns:a16="http://schemas.microsoft.com/office/drawing/2014/main" id="{FC7A413A-E85C-B7E2-2B97-90DC249A8BE2}"/>
                </a:ext>
              </a:extLst>
            </p:cNvPr>
            <p:cNvSpPr/>
            <p:nvPr/>
          </p:nvSpPr>
          <p:spPr>
            <a:xfrm>
              <a:off x="4699463" y="169187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a:solidFill>
                    <a:srgbClr val="000000"/>
                  </a:solidFill>
                  <a:latin typeface="Marianne"/>
                </a:rPr>
                <a:t>Accueil de jour</a:t>
              </a:r>
            </a:p>
          </p:txBody>
        </p:sp>
        <p:sp>
          <p:nvSpPr>
            <p:cNvPr id="91" name="Rectangle 90">
              <a:extLst>
                <a:ext uri="{FF2B5EF4-FFF2-40B4-BE49-F238E27FC236}">
                  <a16:creationId xmlns:a16="http://schemas.microsoft.com/office/drawing/2014/main" id="{8E62F4AB-C21B-E750-9B6F-87C1FC818B7E}"/>
                </a:ext>
              </a:extLst>
            </p:cNvPr>
            <p:cNvSpPr/>
            <p:nvPr/>
          </p:nvSpPr>
          <p:spPr>
            <a:xfrm>
              <a:off x="6152714" y="169187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ASLL</a:t>
              </a:r>
            </a:p>
          </p:txBody>
        </p:sp>
        <p:sp>
          <p:nvSpPr>
            <p:cNvPr id="92" name="Rectangle 91">
              <a:extLst>
                <a:ext uri="{FF2B5EF4-FFF2-40B4-BE49-F238E27FC236}">
                  <a16:creationId xmlns:a16="http://schemas.microsoft.com/office/drawing/2014/main" id="{69A0050D-0BFF-4BA3-002E-2624904C16D4}"/>
                </a:ext>
              </a:extLst>
            </p:cNvPr>
            <p:cNvSpPr/>
            <p:nvPr/>
          </p:nvSpPr>
          <p:spPr>
            <a:xfrm>
              <a:off x="1769133" y="209918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FJT</a:t>
              </a:r>
            </a:p>
            <a:p>
              <a:pPr algn="ctr" defTabSz="914377">
                <a:defRPr/>
              </a:pPr>
              <a:r>
                <a:rPr lang="fr-FR" sz="600" i="1" dirty="0">
                  <a:solidFill>
                    <a:srgbClr val="000000"/>
                  </a:solidFill>
                  <a:latin typeface="Marianne"/>
                </a:rPr>
                <a:t>(FJT non transformé en résidence sociale, Résidence sociale)</a:t>
              </a:r>
            </a:p>
          </p:txBody>
        </p:sp>
        <p:sp>
          <p:nvSpPr>
            <p:cNvPr id="93" name="Rectangle 92">
              <a:extLst>
                <a:ext uri="{FF2B5EF4-FFF2-40B4-BE49-F238E27FC236}">
                  <a16:creationId xmlns:a16="http://schemas.microsoft.com/office/drawing/2014/main" id="{91C369CD-8A3C-42E4-2F0F-7E518C7909FE}"/>
                </a:ext>
              </a:extLst>
            </p:cNvPr>
            <p:cNvSpPr/>
            <p:nvPr/>
          </p:nvSpPr>
          <p:spPr>
            <a:xfrm>
              <a:off x="4699463" y="209918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Halte de nuit</a:t>
              </a:r>
            </a:p>
          </p:txBody>
        </p:sp>
        <p:sp>
          <p:nvSpPr>
            <p:cNvPr id="94" name="Rectangle 93">
              <a:extLst>
                <a:ext uri="{FF2B5EF4-FFF2-40B4-BE49-F238E27FC236}">
                  <a16:creationId xmlns:a16="http://schemas.microsoft.com/office/drawing/2014/main" id="{C883F0C7-8ADA-E666-9FB3-E55E37FC6926}"/>
                </a:ext>
              </a:extLst>
            </p:cNvPr>
            <p:cNvSpPr/>
            <p:nvPr/>
          </p:nvSpPr>
          <p:spPr>
            <a:xfrm>
              <a:off x="6164627" y="209918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PASH</a:t>
              </a:r>
            </a:p>
          </p:txBody>
        </p:sp>
        <p:sp>
          <p:nvSpPr>
            <p:cNvPr id="95" name="Rectangle 94">
              <a:extLst>
                <a:ext uri="{FF2B5EF4-FFF2-40B4-BE49-F238E27FC236}">
                  <a16:creationId xmlns:a16="http://schemas.microsoft.com/office/drawing/2014/main" id="{10539692-0E59-251E-E62D-2A6E3656E3F7}"/>
                </a:ext>
              </a:extLst>
            </p:cNvPr>
            <p:cNvSpPr/>
            <p:nvPr/>
          </p:nvSpPr>
          <p:spPr>
            <a:xfrm>
              <a:off x="1769133" y="250648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a:solidFill>
                    <a:srgbClr val="000000"/>
                  </a:solidFill>
                  <a:latin typeface="Marianne"/>
                </a:rPr>
                <a:t>FTM</a:t>
              </a:r>
            </a:p>
          </p:txBody>
        </p:sp>
        <p:sp>
          <p:nvSpPr>
            <p:cNvPr id="96" name="Rectangle 95">
              <a:extLst>
                <a:ext uri="{FF2B5EF4-FFF2-40B4-BE49-F238E27FC236}">
                  <a16:creationId xmlns:a16="http://schemas.microsoft.com/office/drawing/2014/main" id="{E801CA33-E654-8388-747D-089C7925F5F6}"/>
                </a:ext>
              </a:extLst>
            </p:cNvPr>
            <p:cNvSpPr/>
            <p:nvPr/>
          </p:nvSpPr>
          <p:spPr>
            <a:xfrm>
              <a:off x="6152712" y="250648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HLM (CHRS)</a:t>
              </a:r>
            </a:p>
          </p:txBody>
        </p:sp>
        <p:sp>
          <p:nvSpPr>
            <p:cNvPr id="97" name="Rectangle 96">
              <a:extLst>
                <a:ext uri="{FF2B5EF4-FFF2-40B4-BE49-F238E27FC236}">
                  <a16:creationId xmlns:a16="http://schemas.microsoft.com/office/drawing/2014/main" id="{31FFB5F4-132B-59BA-A1F8-01DFEA670D34}"/>
                </a:ext>
              </a:extLst>
            </p:cNvPr>
            <p:cNvSpPr/>
            <p:nvPr/>
          </p:nvSpPr>
          <p:spPr>
            <a:xfrm>
              <a:off x="1769132" y="291379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Résidence sociale classique</a:t>
              </a:r>
            </a:p>
          </p:txBody>
        </p:sp>
        <p:sp>
          <p:nvSpPr>
            <p:cNvPr id="98" name="Rectangle 97">
              <a:extLst>
                <a:ext uri="{FF2B5EF4-FFF2-40B4-BE49-F238E27FC236}">
                  <a16:creationId xmlns:a16="http://schemas.microsoft.com/office/drawing/2014/main" id="{00707AE7-6747-37AB-C03D-B4DA204D7B21}"/>
                </a:ext>
              </a:extLst>
            </p:cNvPr>
            <p:cNvSpPr/>
            <p:nvPr/>
          </p:nvSpPr>
          <p:spPr>
            <a:xfrm>
              <a:off x="6152711" y="291379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Accompagnement Emploi </a:t>
              </a:r>
              <a:br>
                <a:rPr lang="fr-FR" sz="900" dirty="0">
                  <a:solidFill>
                    <a:srgbClr val="000000"/>
                  </a:solidFill>
                  <a:latin typeface="Marianne"/>
                </a:rPr>
              </a:br>
              <a:r>
                <a:rPr lang="fr-FR" sz="600" i="1" dirty="0">
                  <a:solidFill>
                    <a:srgbClr val="000000"/>
                  </a:solidFill>
                  <a:latin typeface="Marianne"/>
                </a:rPr>
                <a:t>(Emile, Premières heures en chantier (PHC), Convergence (CVG), Coach, AAVA)</a:t>
              </a:r>
            </a:p>
          </p:txBody>
        </p:sp>
        <p:sp>
          <p:nvSpPr>
            <p:cNvPr id="99" name="Rectangle 98">
              <a:extLst>
                <a:ext uri="{FF2B5EF4-FFF2-40B4-BE49-F238E27FC236}">
                  <a16:creationId xmlns:a16="http://schemas.microsoft.com/office/drawing/2014/main" id="{7C3E8B79-B826-0FC6-749F-467716602104}"/>
                </a:ext>
              </a:extLst>
            </p:cNvPr>
            <p:cNvSpPr/>
            <p:nvPr/>
          </p:nvSpPr>
          <p:spPr>
            <a:xfrm>
              <a:off x="7582150" y="691978"/>
              <a:ext cx="1250181" cy="53381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914377">
                <a:defRPr/>
              </a:pPr>
              <a:r>
                <a:rPr lang="fr-FR" sz="1400" b="1" spc="-100" dirty="0">
                  <a:solidFill>
                    <a:srgbClr val="FFFFFF"/>
                  </a:solidFill>
                  <a:latin typeface="Marianne"/>
                </a:rPr>
                <a:t>Premier accueil *</a:t>
              </a:r>
            </a:p>
          </p:txBody>
        </p:sp>
        <p:sp>
          <p:nvSpPr>
            <p:cNvPr id="100" name="Rectangle 99">
              <a:extLst>
                <a:ext uri="{FF2B5EF4-FFF2-40B4-BE49-F238E27FC236}">
                  <a16:creationId xmlns:a16="http://schemas.microsoft.com/office/drawing/2014/main" id="{03D7243E-C2B5-3BEA-7269-08ECCA4C4215}"/>
                </a:ext>
              </a:extLst>
            </p:cNvPr>
            <p:cNvSpPr/>
            <p:nvPr/>
          </p:nvSpPr>
          <p:spPr>
            <a:xfrm>
              <a:off x="6152711" y="332109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Autre (LDA)</a:t>
              </a:r>
            </a:p>
          </p:txBody>
        </p:sp>
        <p:sp>
          <p:nvSpPr>
            <p:cNvPr id="101" name="Rectangle 100">
              <a:extLst>
                <a:ext uri="{FF2B5EF4-FFF2-40B4-BE49-F238E27FC236}">
                  <a16:creationId xmlns:a16="http://schemas.microsoft.com/office/drawing/2014/main" id="{E611C644-36D3-531C-3C3A-462C6F99838A}"/>
                </a:ext>
              </a:extLst>
            </p:cNvPr>
            <p:cNvSpPr/>
            <p:nvPr/>
          </p:nvSpPr>
          <p:spPr>
            <a:xfrm>
              <a:off x="4699463" y="2506485"/>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SAO</a:t>
              </a:r>
            </a:p>
          </p:txBody>
        </p:sp>
        <p:sp>
          <p:nvSpPr>
            <p:cNvPr id="102" name="Rectangle 101">
              <a:extLst>
                <a:ext uri="{FF2B5EF4-FFF2-40B4-BE49-F238E27FC236}">
                  <a16:creationId xmlns:a16="http://schemas.microsoft.com/office/drawing/2014/main" id="{18D944A9-45CB-74EE-AF41-42E38A94DE02}"/>
                </a:ext>
              </a:extLst>
            </p:cNvPr>
            <p:cNvSpPr/>
            <p:nvPr/>
          </p:nvSpPr>
          <p:spPr>
            <a:xfrm>
              <a:off x="7582150" y="1284570"/>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DNA</a:t>
              </a:r>
            </a:p>
          </p:txBody>
        </p:sp>
        <p:sp>
          <p:nvSpPr>
            <p:cNvPr id="103" name="Rectangle 102">
              <a:extLst>
                <a:ext uri="{FF2B5EF4-FFF2-40B4-BE49-F238E27FC236}">
                  <a16:creationId xmlns:a16="http://schemas.microsoft.com/office/drawing/2014/main" id="{DACF285A-D2D4-C2F9-9610-0BE6C03B41FC}"/>
                </a:ext>
              </a:extLst>
            </p:cNvPr>
            <p:cNvSpPr/>
            <p:nvPr/>
          </p:nvSpPr>
          <p:spPr>
            <a:xfrm>
              <a:off x="7582150" y="2506485"/>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Secteur </a:t>
              </a:r>
              <a:br>
                <a:rPr lang="fr-FR" sz="900" dirty="0">
                  <a:solidFill>
                    <a:srgbClr val="000000"/>
                  </a:solidFill>
                  <a:latin typeface="Marianne"/>
                </a:rPr>
              </a:br>
              <a:r>
                <a:rPr lang="fr-FR" sz="800" i="1" dirty="0">
                  <a:solidFill>
                    <a:srgbClr val="000000"/>
                  </a:solidFill>
                  <a:latin typeface="Marianne"/>
                </a:rPr>
                <a:t>(CCAS ou Département)</a:t>
              </a:r>
              <a:endParaRPr lang="fr-FR" sz="900" i="1" dirty="0">
                <a:solidFill>
                  <a:srgbClr val="000000"/>
                </a:solidFill>
                <a:latin typeface="Marianne"/>
              </a:endParaRPr>
            </a:p>
          </p:txBody>
        </p:sp>
        <p:sp>
          <p:nvSpPr>
            <p:cNvPr id="104" name="Rectangle 103">
              <a:extLst>
                <a:ext uri="{FF2B5EF4-FFF2-40B4-BE49-F238E27FC236}">
                  <a16:creationId xmlns:a16="http://schemas.microsoft.com/office/drawing/2014/main" id="{85FCBB01-7702-C7D1-A374-BBFD3D1A8E5C}"/>
                </a:ext>
              </a:extLst>
            </p:cNvPr>
            <p:cNvSpPr/>
            <p:nvPr/>
          </p:nvSpPr>
          <p:spPr>
            <a:xfrm>
              <a:off x="7582147" y="2913790"/>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Santé</a:t>
              </a:r>
            </a:p>
          </p:txBody>
        </p:sp>
        <p:sp>
          <p:nvSpPr>
            <p:cNvPr id="105" name="Rectangle 104">
              <a:extLst>
                <a:ext uri="{FF2B5EF4-FFF2-40B4-BE49-F238E27FC236}">
                  <a16:creationId xmlns:a16="http://schemas.microsoft.com/office/drawing/2014/main" id="{0B4EEFE6-AEFA-0A4E-D7D9-4FB1EC01D2DA}"/>
                </a:ext>
              </a:extLst>
            </p:cNvPr>
            <p:cNvSpPr/>
            <p:nvPr/>
          </p:nvSpPr>
          <p:spPr>
            <a:xfrm>
              <a:off x="7582147" y="3321095"/>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SPIP</a:t>
              </a:r>
            </a:p>
          </p:txBody>
        </p:sp>
        <p:sp>
          <p:nvSpPr>
            <p:cNvPr id="106" name="Rectangle 105">
              <a:extLst>
                <a:ext uri="{FF2B5EF4-FFF2-40B4-BE49-F238E27FC236}">
                  <a16:creationId xmlns:a16="http://schemas.microsoft.com/office/drawing/2014/main" id="{C8593588-F212-6ECE-8C79-92ABA4DCC962}"/>
                </a:ext>
              </a:extLst>
            </p:cNvPr>
            <p:cNvSpPr/>
            <p:nvPr/>
          </p:nvSpPr>
          <p:spPr>
            <a:xfrm>
              <a:off x="7582147" y="372840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Emploi </a:t>
              </a:r>
              <a:br>
                <a:rPr lang="fr-FR" sz="900" dirty="0">
                  <a:solidFill>
                    <a:srgbClr val="000000"/>
                  </a:solidFill>
                  <a:latin typeface="Marianne"/>
                </a:rPr>
              </a:br>
              <a:r>
                <a:rPr lang="fr-FR" sz="800" i="1" dirty="0">
                  <a:solidFill>
                    <a:srgbClr val="000000"/>
                  </a:solidFill>
                  <a:latin typeface="Marianne"/>
                </a:rPr>
                <a:t>(Réseau pour l'emploi)</a:t>
              </a:r>
              <a:endParaRPr lang="fr-FR" sz="900" i="1" dirty="0">
                <a:solidFill>
                  <a:srgbClr val="000000"/>
                </a:solidFill>
                <a:latin typeface="Marianne"/>
              </a:endParaRPr>
            </a:p>
          </p:txBody>
        </p:sp>
        <p:sp>
          <p:nvSpPr>
            <p:cNvPr id="107" name="Rectangle 106">
              <a:extLst>
                <a:ext uri="{FF2B5EF4-FFF2-40B4-BE49-F238E27FC236}">
                  <a16:creationId xmlns:a16="http://schemas.microsoft.com/office/drawing/2014/main" id="{84195BBD-B24D-6D78-A511-E515254E122C}"/>
                </a:ext>
              </a:extLst>
            </p:cNvPr>
            <p:cNvSpPr/>
            <p:nvPr/>
          </p:nvSpPr>
          <p:spPr>
            <a:xfrm>
              <a:off x="3234299" y="2099180"/>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Hôtel</a:t>
              </a:r>
            </a:p>
          </p:txBody>
        </p:sp>
        <p:sp>
          <p:nvSpPr>
            <p:cNvPr id="108" name="Rectangle 107">
              <a:extLst>
                <a:ext uri="{FF2B5EF4-FFF2-40B4-BE49-F238E27FC236}">
                  <a16:creationId xmlns:a16="http://schemas.microsoft.com/office/drawing/2014/main" id="{1C9C2D28-021D-11E0-A8BD-D98C163A5C86}"/>
                </a:ext>
              </a:extLst>
            </p:cNvPr>
            <p:cNvSpPr/>
            <p:nvPr/>
          </p:nvSpPr>
          <p:spPr>
            <a:xfrm>
              <a:off x="3234299" y="250648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RHVS</a:t>
              </a:r>
              <a:br>
                <a:rPr lang="fr-FR" sz="900" dirty="0">
                  <a:solidFill>
                    <a:srgbClr val="000000"/>
                  </a:solidFill>
                  <a:latin typeface="Marianne"/>
                </a:rPr>
              </a:br>
              <a:r>
                <a:rPr lang="fr-FR" sz="600" i="1" dirty="0">
                  <a:solidFill>
                    <a:srgbClr val="000000"/>
                  </a:solidFill>
                  <a:latin typeface="Marianne"/>
                </a:rPr>
                <a:t>(Intérêt Général, Mobilité)</a:t>
              </a:r>
            </a:p>
          </p:txBody>
        </p:sp>
        <p:sp>
          <p:nvSpPr>
            <p:cNvPr id="109" name="Rectangle 108">
              <a:extLst>
                <a:ext uri="{FF2B5EF4-FFF2-40B4-BE49-F238E27FC236}">
                  <a16:creationId xmlns:a16="http://schemas.microsoft.com/office/drawing/2014/main" id="{071CA264-4979-6594-76C8-21C6249F7993}"/>
                </a:ext>
              </a:extLst>
            </p:cNvPr>
            <p:cNvSpPr/>
            <p:nvPr/>
          </p:nvSpPr>
          <p:spPr>
            <a:xfrm>
              <a:off x="4699463" y="2913790"/>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Aide alimentaire</a:t>
              </a:r>
            </a:p>
          </p:txBody>
        </p:sp>
        <p:sp>
          <p:nvSpPr>
            <p:cNvPr id="110" name="Rectangle 109">
              <a:extLst>
                <a:ext uri="{FF2B5EF4-FFF2-40B4-BE49-F238E27FC236}">
                  <a16:creationId xmlns:a16="http://schemas.microsoft.com/office/drawing/2014/main" id="{CF952AAE-8E9D-087E-75CD-B12BE974EF89}"/>
                </a:ext>
              </a:extLst>
            </p:cNvPr>
            <p:cNvSpPr/>
            <p:nvPr/>
          </p:nvSpPr>
          <p:spPr>
            <a:xfrm>
              <a:off x="315879" y="2099180"/>
              <a:ext cx="1238270"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Un Chez Soi d’Abord</a:t>
              </a:r>
            </a:p>
          </p:txBody>
        </p:sp>
        <p:sp>
          <p:nvSpPr>
            <p:cNvPr id="111" name="Rectangle 110">
              <a:extLst>
                <a:ext uri="{FF2B5EF4-FFF2-40B4-BE49-F238E27FC236}">
                  <a16:creationId xmlns:a16="http://schemas.microsoft.com/office/drawing/2014/main" id="{692C9649-B184-97D9-ED3D-14CB5C309C4D}"/>
                </a:ext>
              </a:extLst>
            </p:cNvPr>
            <p:cNvSpPr/>
            <p:nvPr/>
          </p:nvSpPr>
          <p:spPr>
            <a:xfrm>
              <a:off x="3234299" y="2913790"/>
              <a:ext cx="123827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Hébergement médico-social </a:t>
              </a:r>
              <a:br>
                <a:rPr lang="fr-FR" sz="900" dirty="0">
                  <a:solidFill>
                    <a:srgbClr val="000000"/>
                  </a:solidFill>
                  <a:latin typeface="Marianne"/>
                </a:rPr>
              </a:br>
              <a:r>
                <a:rPr lang="fr-FR" sz="800" i="1" dirty="0">
                  <a:solidFill>
                    <a:srgbClr val="000000"/>
                  </a:solidFill>
                  <a:latin typeface="Marianne"/>
                </a:rPr>
                <a:t>(LAM, LHSS, autre)</a:t>
              </a:r>
              <a:endParaRPr lang="fr-FR" sz="900" i="1" dirty="0">
                <a:solidFill>
                  <a:srgbClr val="000000"/>
                </a:solidFill>
                <a:latin typeface="Marianne"/>
              </a:endParaRPr>
            </a:p>
          </p:txBody>
        </p:sp>
        <p:sp>
          <p:nvSpPr>
            <p:cNvPr id="2" name="Rectangle 1">
              <a:extLst>
                <a:ext uri="{FF2B5EF4-FFF2-40B4-BE49-F238E27FC236}">
                  <a16:creationId xmlns:a16="http://schemas.microsoft.com/office/drawing/2014/main" id="{B50EC70E-94E6-38E9-5C0A-E27A61DBF11E}"/>
                </a:ext>
              </a:extLst>
            </p:cNvPr>
            <p:cNvSpPr/>
            <p:nvPr/>
          </p:nvSpPr>
          <p:spPr>
            <a:xfrm>
              <a:off x="3234299" y="3321095"/>
              <a:ext cx="123827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Autres </a:t>
              </a:r>
              <a:endParaRPr lang="fr-FR" sz="1067" dirty="0">
                <a:solidFill>
                  <a:srgbClr val="000000"/>
                </a:solidFill>
                <a:latin typeface="Marianne"/>
              </a:endParaRPr>
            </a:p>
            <a:p>
              <a:pPr algn="ctr" defTabSz="914377">
                <a:defRPr/>
              </a:pPr>
              <a:r>
                <a:rPr lang="fr-FR" sz="800" i="1" dirty="0">
                  <a:solidFill>
                    <a:srgbClr val="000000"/>
                  </a:solidFill>
                  <a:latin typeface="Marianne"/>
                </a:rPr>
                <a:t>(Gymnases, Ecoles, …)</a:t>
              </a:r>
            </a:p>
          </p:txBody>
        </p:sp>
        <p:sp>
          <p:nvSpPr>
            <p:cNvPr id="6" name="Rectangle 5">
              <a:extLst>
                <a:ext uri="{FF2B5EF4-FFF2-40B4-BE49-F238E27FC236}">
                  <a16:creationId xmlns:a16="http://schemas.microsoft.com/office/drawing/2014/main" id="{F3AAD5A0-F56C-1810-238C-37A8C69A1F91}"/>
                </a:ext>
              </a:extLst>
            </p:cNvPr>
            <p:cNvSpPr/>
            <p:nvPr/>
          </p:nvSpPr>
          <p:spPr>
            <a:xfrm>
              <a:off x="7582147" y="4135707"/>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Autre </a:t>
              </a:r>
              <a:br>
                <a:rPr lang="fr-FR" sz="900" dirty="0">
                  <a:solidFill>
                    <a:srgbClr val="000000"/>
                  </a:solidFill>
                  <a:latin typeface="Marianne"/>
                </a:rPr>
              </a:br>
              <a:r>
                <a:rPr lang="fr-FR" sz="800" i="1" dirty="0">
                  <a:solidFill>
                    <a:srgbClr val="000000"/>
                  </a:solidFill>
                  <a:latin typeface="Marianne"/>
                </a:rPr>
                <a:t>(dont bénévoles)</a:t>
              </a:r>
              <a:endParaRPr lang="fr-FR" sz="900" i="1" dirty="0">
                <a:solidFill>
                  <a:srgbClr val="000000"/>
                </a:solidFill>
                <a:latin typeface="Marianne"/>
              </a:endParaRPr>
            </a:p>
          </p:txBody>
        </p:sp>
        <p:sp>
          <p:nvSpPr>
            <p:cNvPr id="5" name="Rectangle 4">
              <a:extLst>
                <a:ext uri="{FF2B5EF4-FFF2-40B4-BE49-F238E27FC236}">
                  <a16:creationId xmlns:a16="http://schemas.microsoft.com/office/drawing/2014/main" id="{B54DED26-98E5-F897-267B-298BDA7BF2DE}"/>
                </a:ext>
              </a:extLst>
            </p:cNvPr>
            <p:cNvSpPr/>
            <p:nvPr/>
          </p:nvSpPr>
          <p:spPr>
            <a:xfrm>
              <a:off x="7582150" y="1691875"/>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AGIR</a:t>
              </a:r>
            </a:p>
          </p:txBody>
        </p:sp>
        <p:sp>
          <p:nvSpPr>
            <p:cNvPr id="7" name="Rectangle 6">
              <a:extLst>
                <a:ext uri="{FF2B5EF4-FFF2-40B4-BE49-F238E27FC236}">
                  <a16:creationId xmlns:a16="http://schemas.microsoft.com/office/drawing/2014/main" id="{F69F6AB1-AAC3-F013-CE11-DC9616C7263E}"/>
                </a:ext>
              </a:extLst>
            </p:cNvPr>
            <p:cNvSpPr/>
            <p:nvPr/>
          </p:nvSpPr>
          <p:spPr>
            <a:xfrm>
              <a:off x="7582150" y="2099180"/>
              <a:ext cx="1250181" cy="3463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fr-FR" sz="900" dirty="0">
                  <a:solidFill>
                    <a:srgbClr val="000000"/>
                  </a:solidFill>
                  <a:latin typeface="Marianne"/>
                </a:rPr>
                <a:t>PEX</a:t>
              </a:r>
            </a:p>
          </p:txBody>
        </p:sp>
        <p:sp>
          <p:nvSpPr>
            <p:cNvPr id="3" name="Rectangle 2">
              <a:extLst>
                <a:ext uri="{FF2B5EF4-FFF2-40B4-BE49-F238E27FC236}">
                  <a16:creationId xmlns:a16="http://schemas.microsoft.com/office/drawing/2014/main" id="{D2416B07-B75D-B51F-6886-B0FD7FA1C022}"/>
                </a:ext>
              </a:extLst>
            </p:cNvPr>
            <p:cNvSpPr/>
            <p:nvPr/>
          </p:nvSpPr>
          <p:spPr>
            <a:xfrm>
              <a:off x="1769132" y="3321095"/>
              <a:ext cx="1250181" cy="3463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defTabSz="914377">
                <a:defRPr/>
              </a:pPr>
              <a:r>
                <a:rPr lang="fr-FR" sz="900" dirty="0">
                  <a:solidFill>
                    <a:srgbClr val="000000"/>
                  </a:solidFill>
                  <a:latin typeface="Marianne"/>
                </a:rPr>
                <a:t>Habitat inclusif</a:t>
              </a:r>
            </a:p>
          </p:txBody>
        </p:sp>
      </p:grpSp>
      <p:sp>
        <p:nvSpPr>
          <p:cNvPr id="9" name="Rectangle 8">
            <a:extLst>
              <a:ext uri="{FF2B5EF4-FFF2-40B4-BE49-F238E27FC236}">
                <a16:creationId xmlns:a16="http://schemas.microsoft.com/office/drawing/2014/main" id="{5F918F75-8167-480B-8CE8-C1CA41402737}"/>
              </a:ext>
            </a:extLst>
          </p:cNvPr>
          <p:cNvSpPr/>
          <p:nvPr/>
        </p:nvSpPr>
        <p:spPr>
          <a:xfrm>
            <a:off x="10009943" y="797464"/>
            <a:ext cx="1866080" cy="5298536"/>
          </a:xfrm>
          <a:prstGeom prst="rect">
            <a:avLst/>
          </a:prstGeom>
          <a:noFill/>
          <a:ln>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50" name="Espace réservé de la date 2">
            <a:extLst>
              <a:ext uri="{FF2B5EF4-FFF2-40B4-BE49-F238E27FC236}">
                <a16:creationId xmlns:a16="http://schemas.microsoft.com/office/drawing/2014/main" id="{82011DDF-42A5-4125-93F9-C88C2267F38F}"/>
              </a:ext>
            </a:extLst>
          </p:cNvPr>
          <p:cNvSpPr>
            <a:spLocks noGrp="1"/>
          </p:cNvSpPr>
          <p:nvPr>
            <p:ph type="dt" sz="half" idx="10"/>
          </p:nvPr>
        </p:nvSpPr>
        <p:spPr>
          <a:xfrm>
            <a:off x="10152000" y="6378000"/>
            <a:ext cx="1560000" cy="480000"/>
          </a:xfrm>
        </p:spPr>
        <p:txBody>
          <a:bodyPr/>
          <a:lstStyle/>
          <a:p>
            <a:pPr algn="r"/>
            <a:fld id="{EB6523AD-AB6F-406F-A97E-50761564301F}" type="datetime1">
              <a:rPr lang="fr-FR" cap="all" smtClean="0"/>
              <a:t>23/04/2026</a:t>
            </a:fld>
            <a:endParaRPr lang="fr-FR" cap="all" dirty="0"/>
          </a:p>
        </p:txBody>
      </p:sp>
      <p:sp>
        <p:nvSpPr>
          <p:cNvPr id="51" name="Espace réservé du pied de page 3">
            <a:extLst>
              <a:ext uri="{FF2B5EF4-FFF2-40B4-BE49-F238E27FC236}">
                <a16:creationId xmlns:a16="http://schemas.microsoft.com/office/drawing/2014/main" id="{03268635-24C9-4CCC-98D1-09303F2B0DB2}"/>
              </a:ext>
            </a:extLst>
          </p:cNvPr>
          <p:cNvSpPr>
            <a:spLocks noGrp="1"/>
          </p:cNvSpPr>
          <p:nvPr>
            <p:ph type="ftr" sz="quarter" idx="11"/>
          </p:nvPr>
        </p:nvSpPr>
        <p:spPr>
          <a:xfrm>
            <a:off x="480000" y="6378000"/>
            <a:ext cx="7872000" cy="480000"/>
          </a:xfrm>
        </p:spPr>
        <p:txBody>
          <a:bodyPr/>
          <a:lstStyle/>
          <a:p>
            <a:r>
              <a:rPr lang="fr-FR"/>
              <a:t>Délégation interministérielle à l’hébergement et à l’accès au logement</a:t>
            </a:r>
          </a:p>
        </p:txBody>
      </p:sp>
      <p:sp>
        <p:nvSpPr>
          <p:cNvPr id="52" name="Espace réservé du numéro de diapositive 4">
            <a:extLst>
              <a:ext uri="{FF2B5EF4-FFF2-40B4-BE49-F238E27FC236}">
                <a16:creationId xmlns:a16="http://schemas.microsoft.com/office/drawing/2014/main" id="{9EF3D0DE-BD46-46F0-BC6C-2E89BB9A04A8}"/>
              </a:ext>
            </a:extLst>
          </p:cNvPr>
          <p:cNvSpPr>
            <a:spLocks noGrp="1"/>
          </p:cNvSpPr>
          <p:nvPr>
            <p:ph type="sldNum" sz="quarter" idx="12"/>
          </p:nvPr>
        </p:nvSpPr>
        <p:spPr>
          <a:xfrm>
            <a:off x="8352000" y="6378000"/>
            <a:ext cx="1800000" cy="480000"/>
          </a:xfrm>
        </p:spPr>
        <p:txBody>
          <a:bodyPr/>
          <a:lstStyle/>
          <a:p>
            <a:fld id="{733122C9-A0B9-462F-8757-0847AD287B63}" type="slidenum">
              <a:rPr lang="fr-FR" smtClean="0"/>
              <a:pPr/>
              <a:t>5</a:t>
            </a:fld>
            <a:endParaRPr lang="fr-FR"/>
          </a:p>
        </p:txBody>
      </p:sp>
    </p:spTree>
    <p:extLst>
      <p:ext uri="{BB962C8B-B14F-4D97-AF65-F5344CB8AC3E}">
        <p14:creationId xmlns:p14="http://schemas.microsoft.com/office/powerpoint/2010/main" val="1775549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74526-3F5B-4805-95D1-C9EB6EE2AABC}"/>
              </a:ext>
            </a:extLst>
          </p:cNvPr>
          <p:cNvSpPr>
            <a:spLocks noGrp="1"/>
          </p:cNvSpPr>
          <p:nvPr>
            <p:ph type="title"/>
          </p:nvPr>
        </p:nvSpPr>
        <p:spPr>
          <a:xfrm>
            <a:off x="479999" y="3792763"/>
            <a:ext cx="11232000" cy="1440000"/>
          </a:xfrm>
        </p:spPr>
        <p:txBody>
          <a:bodyPr/>
          <a:lstStyle/>
          <a:p>
            <a:r>
              <a:rPr lang="fr-FR" dirty="0"/>
              <a:t>Présentation du chantier </a:t>
            </a:r>
            <a:br>
              <a:rPr lang="fr-FR" dirty="0"/>
            </a:br>
            <a:r>
              <a:rPr lang="fr-FR" dirty="0"/>
              <a:t>sur les motifs à venir</a:t>
            </a:r>
          </a:p>
        </p:txBody>
      </p:sp>
    </p:spTree>
    <p:extLst>
      <p:ext uri="{BB962C8B-B14F-4D97-AF65-F5344CB8AC3E}">
        <p14:creationId xmlns:p14="http://schemas.microsoft.com/office/powerpoint/2010/main" val="481500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C596AE-5122-4FA4-A195-9744CBFB76C3}"/>
              </a:ext>
            </a:extLst>
          </p:cNvPr>
          <p:cNvSpPr/>
          <p:nvPr/>
        </p:nvSpPr>
        <p:spPr>
          <a:xfrm>
            <a:off x="0" y="828000"/>
            <a:ext cx="12192000" cy="5550000"/>
          </a:xfrm>
          <a:prstGeom prst="rect">
            <a:avLst/>
          </a:prstGeom>
          <a:solidFill>
            <a:srgbClr val="ECEC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175" name="ZoneTexte 174">
            <a:extLst>
              <a:ext uri="{FF2B5EF4-FFF2-40B4-BE49-F238E27FC236}">
                <a16:creationId xmlns:a16="http://schemas.microsoft.com/office/drawing/2014/main" id="{4CF50FE0-B578-4242-82FF-1CAEFAAB9EDF}"/>
              </a:ext>
            </a:extLst>
          </p:cNvPr>
          <p:cNvSpPr txBox="1"/>
          <p:nvPr/>
        </p:nvSpPr>
        <p:spPr>
          <a:xfrm>
            <a:off x="480000" y="1008000"/>
            <a:ext cx="11231998" cy="184666"/>
          </a:xfrm>
          <a:prstGeom prst="rect">
            <a:avLst/>
          </a:prstGeom>
          <a:noFill/>
        </p:spPr>
        <p:txBody>
          <a:bodyPr wrap="square" lIns="0" tIns="0" rIns="0" bIns="0">
            <a:spAutoFit/>
          </a:bodyPr>
          <a:lstStyle/>
          <a:p>
            <a:pPr algn="dist"/>
            <a:r>
              <a:rPr lang="fr-FR" sz="1200" dirty="0">
                <a:solidFill>
                  <a:srgbClr val="262572"/>
                </a:solidFill>
                <a:latin typeface="Marianne Light" panose="02000000000000000000" pitchFamily="2" charset="0"/>
              </a:rPr>
              <a:t>🔍 Exploration métier   →   🧭 Cadrage   →   ✏️ Conception détaillée   →   💻 Développement   →   🔬 </a:t>
            </a:r>
            <a:r>
              <a:rPr lang="fr-FR" sz="1200" b="1" dirty="0">
                <a:solidFill>
                  <a:srgbClr val="262572"/>
                </a:solidFill>
                <a:latin typeface="+mj-lt"/>
              </a:rPr>
              <a:t>Recette</a:t>
            </a:r>
            <a:r>
              <a:rPr lang="fr-FR" sz="1200" dirty="0">
                <a:solidFill>
                  <a:srgbClr val="262572"/>
                </a:solidFill>
                <a:latin typeface="Marianne Light" panose="02000000000000000000" pitchFamily="2" charset="0"/>
              </a:rPr>
              <a:t>   →   🚀 Mise en production   →   🛰️ Suivi</a:t>
            </a:r>
          </a:p>
        </p:txBody>
      </p:sp>
      <p:sp>
        <p:nvSpPr>
          <p:cNvPr id="65" name="Rectangle 64">
            <a:extLst>
              <a:ext uri="{FF2B5EF4-FFF2-40B4-BE49-F238E27FC236}">
                <a16:creationId xmlns:a16="http://schemas.microsoft.com/office/drawing/2014/main" id="{F3773A08-5626-4EF7-BBCA-9FF7DC3D530E}"/>
              </a:ext>
            </a:extLst>
          </p:cNvPr>
          <p:cNvSpPr/>
          <p:nvPr/>
        </p:nvSpPr>
        <p:spPr>
          <a:xfrm>
            <a:off x="-1" y="828000"/>
            <a:ext cx="7758546" cy="540000"/>
          </a:xfrm>
          <a:prstGeom prst="rect">
            <a:avLst/>
          </a:prstGeom>
          <a:solidFill>
            <a:srgbClr val="ECECFE">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67" name="Rectangle 66">
            <a:extLst>
              <a:ext uri="{FF2B5EF4-FFF2-40B4-BE49-F238E27FC236}">
                <a16:creationId xmlns:a16="http://schemas.microsoft.com/office/drawing/2014/main" id="{ED3E2324-2A55-40C8-A33B-7DDC6A860807}"/>
              </a:ext>
            </a:extLst>
          </p:cNvPr>
          <p:cNvSpPr/>
          <p:nvPr/>
        </p:nvSpPr>
        <p:spPr>
          <a:xfrm>
            <a:off x="8983133" y="828000"/>
            <a:ext cx="3208866" cy="540000"/>
          </a:xfrm>
          <a:prstGeom prst="rect">
            <a:avLst/>
          </a:prstGeom>
          <a:solidFill>
            <a:srgbClr val="ECECFE">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17" name="Titre 16">
            <a:extLst>
              <a:ext uri="{FF2B5EF4-FFF2-40B4-BE49-F238E27FC236}">
                <a16:creationId xmlns:a16="http://schemas.microsoft.com/office/drawing/2014/main" id="{F5A2F7AE-8DBB-4E95-89AF-4D67BF8CD596}"/>
              </a:ext>
            </a:extLst>
          </p:cNvPr>
          <p:cNvSpPr>
            <a:spLocks noGrp="1"/>
          </p:cNvSpPr>
          <p:nvPr>
            <p:ph type="title"/>
          </p:nvPr>
        </p:nvSpPr>
        <p:spPr/>
        <p:txBody>
          <a:bodyPr anchor="ctr">
            <a:normAutofit/>
          </a:bodyPr>
          <a:lstStyle/>
          <a:p>
            <a:r>
              <a:rPr lang="fr-FR" sz="1800" dirty="0"/>
              <a:t>Motifs liés à la demande – fiche chantier</a:t>
            </a:r>
          </a:p>
        </p:txBody>
      </p:sp>
      <p:sp>
        <p:nvSpPr>
          <p:cNvPr id="3" name="Espace réservé de la date 2">
            <a:extLst>
              <a:ext uri="{FF2B5EF4-FFF2-40B4-BE49-F238E27FC236}">
                <a16:creationId xmlns:a16="http://schemas.microsoft.com/office/drawing/2014/main" id="{57583617-0C74-447D-A8D0-4C3E766FCDE9}"/>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C86E9C3F-60E1-4B67-A13E-0A22E9F09265}"/>
              </a:ext>
            </a:extLst>
          </p:cNvPr>
          <p:cNvSpPr>
            <a:spLocks noGrp="1"/>
          </p:cNvSpPr>
          <p:nvPr>
            <p:ph type="ftr" sz="quarter" idx="11"/>
          </p:nvPr>
        </p:nvSpPr>
        <p:spPr/>
        <p:txBody>
          <a:bodyPr/>
          <a:lstStyle/>
          <a:p>
            <a:r>
              <a:rPr lang="fr-FR" dirty="0"/>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F23C341E-CD15-4225-9265-EE665C8A260F}"/>
              </a:ext>
            </a:extLst>
          </p:cNvPr>
          <p:cNvSpPr>
            <a:spLocks noGrp="1"/>
          </p:cNvSpPr>
          <p:nvPr>
            <p:ph type="sldNum" sz="quarter" idx="12"/>
          </p:nvPr>
        </p:nvSpPr>
        <p:spPr/>
        <p:txBody>
          <a:bodyPr/>
          <a:lstStyle/>
          <a:p>
            <a:fld id="{733122C9-A0B9-462F-8757-0847AD287B63}" type="slidenum">
              <a:rPr lang="fr-FR" smtClean="0"/>
              <a:pPr/>
              <a:t>7</a:t>
            </a:fld>
            <a:endParaRPr lang="fr-FR" dirty="0"/>
          </a:p>
        </p:txBody>
      </p:sp>
      <p:grpSp>
        <p:nvGrpSpPr>
          <p:cNvPr id="13" name="Groupe 12">
            <a:extLst>
              <a:ext uri="{FF2B5EF4-FFF2-40B4-BE49-F238E27FC236}">
                <a16:creationId xmlns:a16="http://schemas.microsoft.com/office/drawing/2014/main" id="{5147020F-203E-4752-824D-D884D2652A79}"/>
              </a:ext>
            </a:extLst>
          </p:cNvPr>
          <p:cNvGrpSpPr/>
          <p:nvPr/>
        </p:nvGrpSpPr>
        <p:grpSpPr>
          <a:xfrm>
            <a:off x="-288000" y="0"/>
            <a:ext cx="270000" cy="6858000"/>
            <a:chOff x="-288000" y="0"/>
            <a:chExt cx="270000" cy="6858000"/>
          </a:xfrm>
        </p:grpSpPr>
        <p:grpSp>
          <p:nvGrpSpPr>
            <p:cNvPr id="9" name="Groupe 8">
              <a:extLst>
                <a:ext uri="{FF2B5EF4-FFF2-40B4-BE49-F238E27FC236}">
                  <a16:creationId xmlns:a16="http://schemas.microsoft.com/office/drawing/2014/main" id="{8EC1C169-0B26-4D85-AA77-91F630C1556A}"/>
                </a:ext>
              </a:extLst>
            </p:cNvPr>
            <p:cNvGrpSpPr/>
            <p:nvPr/>
          </p:nvGrpSpPr>
          <p:grpSpPr>
            <a:xfrm>
              <a:off x="-108000" y="0"/>
              <a:ext cx="90000" cy="6858000"/>
              <a:chOff x="-108000" y="0"/>
              <a:chExt cx="72000" cy="6858000"/>
            </a:xfrm>
          </p:grpSpPr>
          <p:sp>
            <p:nvSpPr>
              <p:cNvPr id="7" name="Rectangle 6">
                <a:extLst>
                  <a:ext uri="{FF2B5EF4-FFF2-40B4-BE49-F238E27FC236}">
                    <a16:creationId xmlns:a16="http://schemas.microsoft.com/office/drawing/2014/main" id="{438F326F-1E14-48C8-B3AB-BF63C1E9505C}"/>
                  </a:ext>
                </a:extLst>
              </p:cNvPr>
              <p:cNvSpPr/>
              <p:nvPr/>
            </p:nvSpPr>
            <p:spPr>
              <a:xfrm>
                <a:off x="-108000" y="0"/>
                <a:ext cx="72000" cy="1728000"/>
              </a:xfrm>
              <a:prstGeom prst="rect">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59" name="Rectangle 58">
                <a:extLst>
                  <a:ext uri="{FF2B5EF4-FFF2-40B4-BE49-F238E27FC236}">
                    <a16:creationId xmlns:a16="http://schemas.microsoft.com/office/drawing/2014/main" id="{2F989491-6D2B-4010-A2DC-12F3EFE7F3A4}"/>
                  </a:ext>
                </a:extLst>
              </p:cNvPr>
              <p:cNvSpPr/>
              <p:nvPr/>
            </p:nvSpPr>
            <p:spPr>
              <a:xfrm>
                <a:off x="-108000" y="1728000"/>
                <a:ext cx="72000" cy="1710000"/>
              </a:xfrm>
              <a:prstGeom prst="rect">
                <a:avLst/>
              </a:prstGeom>
              <a:solidFill>
                <a:srgbClr val="9292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61" name="Rectangle 60">
                <a:extLst>
                  <a:ext uri="{FF2B5EF4-FFF2-40B4-BE49-F238E27FC236}">
                    <a16:creationId xmlns:a16="http://schemas.microsoft.com/office/drawing/2014/main" id="{9E4CD8DA-4F8C-47D6-B193-20D3931CB483}"/>
                  </a:ext>
                </a:extLst>
              </p:cNvPr>
              <p:cNvSpPr/>
              <p:nvPr/>
            </p:nvSpPr>
            <p:spPr>
              <a:xfrm>
                <a:off x="-108000" y="3438000"/>
                <a:ext cx="72000" cy="1710000"/>
              </a:xfrm>
              <a:prstGeom prst="rect">
                <a:avLst/>
              </a:prstGeom>
              <a:solidFill>
                <a:srgbClr val="C8C9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63" name="Rectangle 62">
                <a:extLst>
                  <a:ext uri="{FF2B5EF4-FFF2-40B4-BE49-F238E27FC236}">
                    <a16:creationId xmlns:a16="http://schemas.microsoft.com/office/drawing/2014/main" id="{3C64E231-381A-4598-BE8B-249CFC62238F}"/>
                  </a:ext>
                </a:extLst>
              </p:cNvPr>
              <p:cNvSpPr/>
              <p:nvPr/>
            </p:nvSpPr>
            <p:spPr>
              <a:xfrm>
                <a:off x="-108000" y="5148000"/>
                <a:ext cx="72000" cy="1710000"/>
              </a:xfrm>
              <a:prstGeom prst="rect">
                <a:avLst/>
              </a:prstGeom>
              <a:solidFill>
                <a:srgbClr val="E9E9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grpSp>
        <p:grpSp>
          <p:nvGrpSpPr>
            <p:cNvPr id="66" name="Groupe 65">
              <a:extLst>
                <a:ext uri="{FF2B5EF4-FFF2-40B4-BE49-F238E27FC236}">
                  <a16:creationId xmlns:a16="http://schemas.microsoft.com/office/drawing/2014/main" id="{C9CBEB03-2013-4A31-8725-017DE799E2EC}"/>
                </a:ext>
              </a:extLst>
            </p:cNvPr>
            <p:cNvGrpSpPr/>
            <p:nvPr/>
          </p:nvGrpSpPr>
          <p:grpSpPr>
            <a:xfrm>
              <a:off x="-198000" y="0"/>
              <a:ext cx="90000" cy="6858000"/>
              <a:chOff x="-108000" y="0"/>
              <a:chExt cx="72000" cy="6858000"/>
            </a:xfrm>
          </p:grpSpPr>
          <p:sp>
            <p:nvSpPr>
              <p:cNvPr id="68" name="Rectangle 67">
                <a:extLst>
                  <a:ext uri="{FF2B5EF4-FFF2-40B4-BE49-F238E27FC236}">
                    <a16:creationId xmlns:a16="http://schemas.microsoft.com/office/drawing/2014/main" id="{5A569B63-C5C3-43CA-B5C8-E2E363DD4ED4}"/>
                  </a:ext>
                </a:extLst>
              </p:cNvPr>
              <p:cNvSpPr/>
              <p:nvPr/>
            </p:nvSpPr>
            <p:spPr>
              <a:xfrm>
                <a:off x="-108000" y="0"/>
                <a:ext cx="72000" cy="1728000"/>
              </a:xfrm>
              <a:prstGeom prst="rect">
                <a:avLst/>
              </a:prstGeom>
              <a:solidFill>
                <a:srgbClr val="3A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69" name="Rectangle 68">
                <a:extLst>
                  <a:ext uri="{FF2B5EF4-FFF2-40B4-BE49-F238E27FC236}">
                    <a16:creationId xmlns:a16="http://schemas.microsoft.com/office/drawing/2014/main" id="{7ADA8865-34CD-4C79-9EDF-51F4E0BB6F9C}"/>
                  </a:ext>
                </a:extLst>
              </p:cNvPr>
              <p:cNvSpPr/>
              <p:nvPr/>
            </p:nvSpPr>
            <p:spPr>
              <a:xfrm>
                <a:off x="-108000" y="1728000"/>
                <a:ext cx="72000" cy="1710000"/>
              </a:xfrm>
              <a:prstGeom prst="rect">
                <a:avLst/>
              </a:prstGeom>
              <a:solidFill>
                <a:srgbClr val="9DA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70" name="Rectangle 69">
                <a:extLst>
                  <a:ext uri="{FF2B5EF4-FFF2-40B4-BE49-F238E27FC236}">
                    <a16:creationId xmlns:a16="http://schemas.microsoft.com/office/drawing/2014/main" id="{3198C17F-EEBF-4128-A4F2-36393B991F17}"/>
                  </a:ext>
                </a:extLst>
              </p:cNvPr>
              <p:cNvSpPr/>
              <p:nvPr/>
            </p:nvSpPr>
            <p:spPr>
              <a:xfrm>
                <a:off x="-108000" y="3438000"/>
                <a:ext cx="72000" cy="1710000"/>
              </a:xfrm>
              <a:prstGeom prst="rect">
                <a:avLst/>
              </a:prstGeom>
              <a:solidFill>
                <a:srgbClr val="CED5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71" name="Rectangle 70">
                <a:extLst>
                  <a:ext uri="{FF2B5EF4-FFF2-40B4-BE49-F238E27FC236}">
                    <a16:creationId xmlns:a16="http://schemas.microsoft.com/office/drawing/2014/main" id="{2DF303DE-7761-4D4C-AED9-C43D7B65A751}"/>
                  </a:ext>
                </a:extLst>
              </p:cNvPr>
              <p:cNvSpPr/>
              <p:nvPr/>
            </p:nvSpPr>
            <p:spPr>
              <a:xfrm>
                <a:off x="-108000" y="5148000"/>
                <a:ext cx="72000" cy="1710000"/>
              </a:xfrm>
              <a:prstGeom prst="rect">
                <a:avLst/>
              </a:prstGeom>
              <a:solidFill>
                <a:srgbClr val="EBEE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grpSp>
        <p:grpSp>
          <p:nvGrpSpPr>
            <p:cNvPr id="72" name="Groupe 71">
              <a:extLst>
                <a:ext uri="{FF2B5EF4-FFF2-40B4-BE49-F238E27FC236}">
                  <a16:creationId xmlns:a16="http://schemas.microsoft.com/office/drawing/2014/main" id="{ECE2B299-1850-4F8A-993C-C510F2A7FC40}"/>
                </a:ext>
              </a:extLst>
            </p:cNvPr>
            <p:cNvGrpSpPr/>
            <p:nvPr/>
          </p:nvGrpSpPr>
          <p:grpSpPr>
            <a:xfrm>
              <a:off x="-288000" y="0"/>
              <a:ext cx="90000" cy="6858000"/>
              <a:chOff x="-108000" y="0"/>
              <a:chExt cx="72000" cy="6858000"/>
            </a:xfrm>
          </p:grpSpPr>
          <p:sp>
            <p:nvSpPr>
              <p:cNvPr id="73" name="Rectangle 72">
                <a:extLst>
                  <a:ext uri="{FF2B5EF4-FFF2-40B4-BE49-F238E27FC236}">
                    <a16:creationId xmlns:a16="http://schemas.microsoft.com/office/drawing/2014/main" id="{7B80CBBA-7E5C-4919-9EDF-4CA524568DCA}"/>
                  </a:ext>
                </a:extLst>
              </p:cNvPr>
              <p:cNvSpPr/>
              <p:nvPr/>
            </p:nvSpPr>
            <p:spPr>
              <a:xfrm>
                <a:off x="-108000" y="0"/>
                <a:ext cx="72000" cy="1728000"/>
              </a:xfrm>
              <a:prstGeom prst="rect">
                <a:avLst/>
              </a:prstGeom>
              <a:solidFill>
                <a:srgbClr val="879C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74" name="Rectangle 73">
                <a:extLst>
                  <a:ext uri="{FF2B5EF4-FFF2-40B4-BE49-F238E27FC236}">
                    <a16:creationId xmlns:a16="http://schemas.microsoft.com/office/drawing/2014/main" id="{D5D4867D-7A62-44B4-BA3B-26F531A2662B}"/>
                  </a:ext>
                </a:extLst>
              </p:cNvPr>
              <p:cNvSpPr/>
              <p:nvPr/>
            </p:nvSpPr>
            <p:spPr>
              <a:xfrm>
                <a:off x="-108000" y="1728000"/>
                <a:ext cx="72000" cy="1710000"/>
              </a:xfrm>
              <a:prstGeom prst="rect">
                <a:avLst/>
              </a:prstGeom>
              <a:solidFill>
                <a:srgbClr val="C3C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76" name="Rectangle 75">
                <a:extLst>
                  <a:ext uri="{FF2B5EF4-FFF2-40B4-BE49-F238E27FC236}">
                    <a16:creationId xmlns:a16="http://schemas.microsoft.com/office/drawing/2014/main" id="{DB227E10-7BC0-4219-A25D-383538FA40C1}"/>
                  </a:ext>
                </a:extLst>
              </p:cNvPr>
              <p:cNvSpPr/>
              <p:nvPr/>
            </p:nvSpPr>
            <p:spPr>
              <a:xfrm>
                <a:off x="-108000" y="3438000"/>
                <a:ext cx="72000" cy="1710000"/>
              </a:xfrm>
              <a:prstGeom prst="rect">
                <a:avLst/>
              </a:prstGeom>
              <a:solidFill>
                <a:srgbClr val="E2E6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80" name="Rectangle 79">
                <a:extLst>
                  <a:ext uri="{FF2B5EF4-FFF2-40B4-BE49-F238E27FC236}">
                    <a16:creationId xmlns:a16="http://schemas.microsoft.com/office/drawing/2014/main" id="{ACA12264-E292-483A-9368-9C817F888F06}"/>
                  </a:ext>
                </a:extLst>
              </p:cNvPr>
              <p:cNvSpPr/>
              <p:nvPr/>
            </p:nvSpPr>
            <p:spPr>
              <a:xfrm>
                <a:off x="-108000" y="5148000"/>
                <a:ext cx="72000" cy="1710000"/>
              </a:xfrm>
              <a:prstGeom prst="rect">
                <a:avLst/>
              </a:prstGeom>
              <a:solidFill>
                <a:srgbClr val="F3F5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grpSp>
      </p:grpSp>
      <p:sp>
        <p:nvSpPr>
          <p:cNvPr id="88" name="Rectangle : coins arrondis 118">
            <a:extLst>
              <a:ext uri="{FF2B5EF4-FFF2-40B4-BE49-F238E27FC236}">
                <a16:creationId xmlns:a16="http://schemas.microsoft.com/office/drawing/2014/main" id="{845631C6-4868-4866-874C-03238B79C9E1}"/>
              </a:ext>
            </a:extLst>
          </p:cNvPr>
          <p:cNvSpPr/>
          <p:nvPr/>
        </p:nvSpPr>
        <p:spPr>
          <a:xfrm>
            <a:off x="9881338" y="232245"/>
            <a:ext cx="1830660" cy="361569"/>
          </a:xfrm>
          <a:prstGeom prst="roundRect">
            <a:avLst>
              <a:gd name="adj" fmla="val 50000"/>
            </a:avLst>
          </a:prstGeom>
          <a:solidFill>
            <a:srgbClr val="26257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90000" tIns="0" rIns="90000" bIns="7200" rtlCol="0" anchor="ctr">
            <a:spAutoFit/>
          </a:bodyPr>
          <a:lstStyle/>
          <a:p>
            <a:pPr algn="r"/>
            <a:r>
              <a:rPr lang="fr-FR" sz="1600" dirty="0">
                <a:solidFill>
                  <a:schemeClr val="bg1"/>
                </a:solidFill>
                <a:latin typeface="Marianne Light" panose="02000000000000000000" pitchFamily="2" charset="0"/>
              </a:rPr>
              <a:t>Produit </a:t>
            </a:r>
            <a:r>
              <a:rPr lang="fr-FR" sz="1600" dirty="0">
                <a:solidFill>
                  <a:schemeClr val="bg1"/>
                </a:solidFill>
                <a:latin typeface="Marianne Medium" panose="02000000000000000000" pitchFamily="2" charset="0"/>
              </a:rPr>
              <a:t>Ménage</a:t>
            </a:r>
          </a:p>
        </p:txBody>
      </p:sp>
      <p:grpSp>
        <p:nvGrpSpPr>
          <p:cNvPr id="12" name="Groupe 11">
            <a:extLst>
              <a:ext uri="{FF2B5EF4-FFF2-40B4-BE49-F238E27FC236}">
                <a16:creationId xmlns:a16="http://schemas.microsoft.com/office/drawing/2014/main" id="{42A985C7-16BF-4A8C-9451-161213D3D5C2}"/>
              </a:ext>
            </a:extLst>
          </p:cNvPr>
          <p:cNvGrpSpPr/>
          <p:nvPr/>
        </p:nvGrpSpPr>
        <p:grpSpPr>
          <a:xfrm>
            <a:off x="472800" y="1368000"/>
            <a:ext cx="2674800" cy="1072800"/>
            <a:chOff x="480000" y="1368000"/>
            <a:chExt cx="2628000" cy="1072800"/>
          </a:xfrm>
        </p:grpSpPr>
        <p:sp>
          <p:nvSpPr>
            <p:cNvPr id="52" name="Rectangle 51">
              <a:extLst>
                <a:ext uri="{FF2B5EF4-FFF2-40B4-BE49-F238E27FC236}">
                  <a16:creationId xmlns:a16="http://schemas.microsoft.com/office/drawing/2014/main" id="{29157D62-4D9D-47ED-A1F5-09ADAAB7652B}"/>
                </a:ext>
              </a:extLst>
            </p:cNvPr>
            <p:cNvSpPr/>
            <p:nvPr/>
          </p:nvSpPr>
          <p:spPr>
            <a:xfrm>
              <a:off x="480000" y="1368000"/>
              <a:ext cx="2628000"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68000" rIns="144000" bIns="144000" rtlCol="0" anchor="t">
              <a:noAutofit/>
            </a:bodyPr>
            <a:lstStyle/>
            <a:p>
              <a:pPr marL="252000" indent="-216000">
                <a:spcBef>
                  <a:spcPts val="400"/>
                </a:spcBef>
                <a:buFont typeface="Marianne ExtraBold" panose="02000000000000000000" pitchFamily="2" charset="0"/>
                <a:buChar char="→"/>
              </a:pPr>
              <a:r>
                <a:rPr lang="fr-FR" sz="1400" dirty="0">
                  <a:solidFill>
                    <a:schemeClr val="tx1">
                      <a:lumMod val="85000"/>
                      <a:lumOff val="15000"/>
                    </a:schemeClr>
                  </a:solidFill>
                  <a:latin typeface="Marianne Medium" panose="02000000000000000000" pitchFamily="2" charset="0"/>
                </a:rPr>
                <a:t>Utilisateurs SIAO et UHL</a:t>
              </a:r>
            </a:p>
            <a:p>
              <a:pPr marL="252000" indent="-216000">
                <a:spcBef>
                  <a:spcPts val="400"/>
                </a:spcBef>
                <a:buFont typeface="Marianne ExtraBold" panose="02000000000000000000" pitchFamily="2" charset="0"/>
                <a:buChar char="→"/>
              </a:pPr>
              <a:r>
                <a:rPr lang="fr-FR" sz="1400" dirty="0">
                  <a:solidFill>
                    <a:schemeClr val="tx1">
                      <a:lumMod val="85000"/>
                      <a:lumOff val="15000"/>
                    </a:schemeClr>
                  </a:solidFill>
                  <a:latin typeface="Marianne Medium" panose="02000000000000000000" pitchFamily="2" charset="0"/>
                </a:rPr>
                <a:t>Statisticiens</a:t>
              </a:r>
            </a:p>
          </p:txBody>
        </p:sp>
        <p:sp>
          <p:nvSpPr>
            <p:cNvPr id="54" name="ZoneTexte 53">
              <a:extLst>
                <a:ext uri="{FF2B5EF4-FFF2-40B4-BE49-F238E27FC236}">
                  <a16:creationId xmlns:a16="http://schemas.microsoft.com/office/drawing/2014/main" id="{14D3966F-0823-41AE-96CA-B065B03A6E69}"/>
                </a:ext>
              </a:extLst>
            </p:cNvPr>
            <p:cNvSpPr txBox="1"/>
            <p:nvPr/>
          </p:nvSpPr>
          <p:spPr>
            <a:xfrm>
              <a:off x="622800" y="1512001"/>
              <a:ext cx="1816538"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Utilisateurs adressés</a:t>
              </a:r>
            </a:p>
          </p:txBody>
        </p:sp>
      </p:grpSp>
      <p:grpSp>
        <p:nvGrpSpPr>
          <p:cNvPr id="14" name="Groupe 13">
            <a:extLst>
              <a:ext uri="{FF2B5EF4-FFF2-40B4-BE49-F238E27FC236}">
                <a16:creationId xmlns:a16="http://schemas.microsoft.com/office/drawing/2014/main" id="{8EBFAB88-A9B0-4848-B4FB-0AADB3FE436F}"/>
              </a:ext>
            </a:extLst>
          </p:cNvPr>
          <p:cNvGrpSpPr/>
          <p:nvPr/>
        </p:nvGrpSpPr>
        <p:grpSpPr>
          <a:xfrm>
            <a:off x="3329599" y="1368001"/>
            <a:ext cx="8389601" cy="1072800"/>
            <a:chOff x="3286798" y="1368001"/>
            <a:chExt cx="8389601" cy="1072800"/>
          </a:xfrm>
        </p:grpSpPr>
        <p:sp>
          <p:nvSpPr>
            <p:cNvPr id="97" name="Rectangle 96">
              <a:extLst>
                <a:ext uri="{FF2B5EF4-FFF2-40B4-BE49-F238E27FC236}">
                  <a16:creationId xmlns:a16="http://schemas.microsoft.com/office/drawing/2014/main" id="{61111713-E702-4B4D-94DA-C0070E139444}"/>
                </a:ext>
              </a:extLst>
            </p:cNvPr>
            <p:cNvSpPr/>
            <p:nvPr/>
          </p:nvSpPr>
          <p:spPr>
            <a:xfrm>
              <a:off x="3286798" y="1368001"/>
              <a:ext cx="8389601"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72000" rtlCol="0" anchor="t">
              <a:normAutofit lnSpcReduction="10000"/>
            </a:bodyPr>
            <a:lstStyle/>
            <a:p>
              <a:pPr marL="144000" indent="-108000">
                <a:spcBef>
                  <a:spcPts val="300"/>
                </a:spcBef>
                <a:buFont typeface="Arial" panose="020B0604020202020204" pitchFamily="34" charset="0"/>
                <a:buChar char="•"/>
              </a:pPr>
              <a:r>
                <a:rPr lang="fr-FR" sz="1100" dirty="0">
                  <a:solidFill>
                    <a:schemeClr val="tx1">
                      <a:lumMod val="85000"/>
                      <a:lumOff val="15000"/>
                    </a:schemeClr>
                  </a:solidFill>
                  <a:latin typeface="Marianne Medium" panose="02000000000000000000" pitchFamily="2" charset="0"/>
                </a:rPr>
                <a:t>Mieux qualifier les parcours des ménages</a:t>
              </a:r>
            </a:p>
            <a:p>
              <a:pPr marL="144000" indent="-108000">
                <a:spcBef>
                  <a:spcPts val="300"/>
                </a:spcBef>
                <a:buFont typeface="Arial" panose="020B0604020202020204" pitchFamily="34" charset="0"/>
                <a:buChar char="•"/>
              </a:pPr>
              <a:r>
                <a:rPr lang="fr-FR" sz="1100" dirty="0">
                  <a:solidFill>
                    <a:schemeClr val="tx1">
                      <a:lumMod val="85000"/>
                      <a:lumOff val="15000"/>
                    </a:schemeClr>
                  </a:solidFill>
                  <a:latin typeface="Marianne Medium" panose="02000000000000000000" pitchFamily="2" charset="0"/>
                </a:rPr>
                <a:t>Mieux qualifier l’activité de chaque acteur</a:t>
              </a:r>
            </a:p>
            <a:p>
              <a:pPr marL="144000" indent="-108000">
                <a:spcBef>
                  <a:spcPts val="300"/>
                </a:spcBef>
                <a:buFont typeface="Arial" panose="020B0604020202020204" pitchFamily="34" charset="0"/>
                <a:buChar char="•"/>
              </a:pPr>
              <a:r>
                <a:rPr lang="fr-FR" sz="1100" dirty="0">
                  <a:solidFill>
                    <a:schemeClr val="tx1">
                      <a:lumMod val="85000"/>
                      <a:lumOff val="15000"/>
                    </a:schemeClr>
                  </a:solidFill>
                  <a:latin typeface="Marianne Medium" panose="02000000000000000000" pitchFamily="2" charset="0"/>
                </a:rPr>
                <a:t>Améliorer la qualité des données de refus d’orientation et sortie de dispositif.</a:t>
              </a:r>
            </a:p>
          </p:txBody>
        </p:sp>
        <p:sp>
          <p:nvSpPr>
            <p:cNvPr id="115" name="ZoneTexte 114">
              <a:extLst>
                <a:ext uri="{FF2B5EF4-FFF2-40B4-BE49-F238E27FC236}">
                  <a16:creationId xmlns:a16="http://schemas.microsoft.com/office/drawing/2014/main" id="{47BA0F41-3EB9-479B-B97E-F2C18C2A0066}"/>
                </a:ext>
              </a:extLst>
            </p:cNvPr>
            <p:cNvSpPr txBox="1"/>
            <p:nvPr/>
          </p:nvSpPr>
          <p:spPr>
            <a:xfrm>
              <a:off x="3423600" y="1512001"/>
              <a:ext cx="1970295"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Propositions de valeur</a:t>
              </a:r>
            </a:p>
          </p:txBody>
        </p:sp>
      </p:grpSp>
      <p:grpSp>
        <p:nvGrpSpPr>
          <p:cNvPr id="15" name="Groupe 14">
            <a:extLst>
              <a:ext uri="{FF2B5EF4-FFF2-40B4-BE49-F238E27FC236}">
                <a16:creationId xmlns:a16="http://schemas.microsoft.com/office/drawing/2014/main" id="{DD37C1F4-9209-4D44-8B17-E7291F3FE482}"/>
              </a:ext>
            </a:extLst>
          </p:cNvPr>
          <p:cNvGrpSpPr/>
          <p:nvPr/>
        </p:nvGrpSpPr>
        <p:grpSpPr>
          <a:xfrm>
            <a:off x="9044400" y="2620800"/>
            <a:ext cx="2674800" cy="2325600"/>
            <a:chOff x="479998" y="3873599"/>
            <a:chExt cx="2674800" cy="2325600"/>
          </a:xfrm>
        </p:grpSpPr>
        <p:sp>
          <p:nvSpPr>
            <p:cNvPr id="151" name="Rectangle 150">
              <a:extLst>
                <a:ext uri="{FF2B5EF4-FFF2-40B4-BE49-F238E27FC236}">
                  <a16:creationId xmlns:a16="http://schemas.microsoft.com/office/drawing/2014/main" id="{E510EA37-F94A-4815-A94F-5095B1433357}"/>
                </a:ext>
              </a:extLst>
            </p:cNvPr>
            <p:cNvSpPr/>
            <p:nvPr/>
          </p:nvSpPr>
          <p:spPr>
            <a:xfrm>
              <a:off x="479998" y="3873599"/>
              <a:ext cx="2674800" cy="23256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numCol="1" rtlCol="0" anchor="t">
              <a:noAutofit/>
            </a:bodyPr>
            <a:lstStyle/>
            <a:p>
              <a:pPr marL="144000" indent="-108000">
                <a:spcBef>
                  <a:spcPts val="900"/>
                </a:spcBef>
                <a:buFont typeface="Arial" panose="020B0604020202020204" pitchFamily="34" charset="0"/>
                <a:buChar char="•"/>
              </a:pPr>
              <a:r>
                <a:rPr lang="fr-FR" sz="1100" b="1" dirty="0">
                  <a:solidFill>
                    <a:schemeClr val="tx1">
                      <a:lumMod val="85000"/>
                      <a:lumOff val="15000"/>
                    </a:schemeClr>
                  </a:solidFill>
                </a:rPr>
                <a:t>Explo. </a:t>
              </a:r>
              <a:r>
                <a:rPr lang="fr-FR" sz="1100" dirty="0">
                  <a:solidFill>
                    <a:schemeClr val="tx1">
                      <a:lumMod val="85000"/>
                      <a:lumOff val="15000"/>
                    </a:schemeClr>
                  </a:solidFill>
                </a:rPr>
                <a:t>: Printemps 2025.</a:t>
              </a:r>
            </a:p>
            <a:p>
              <a:pPr marL="144000" indent="-108000">
                <a:spcBef>
                  <a:spcPts val="900"/>
                </a:spcBef>
                <a:buFont typeface="Arial" panose="020B0604020202020204" pitchFamily="34" charset="0"/>
                <a:buChar char="•"/>
              </a:pPr>
              <a:r>
                <a:rPr lang="fr-FR" sz="1100" b="1" dirty="0">
                  <a:solidFill>
                    <a:schemeClr val="tx1">
                      <a:lumMod val="85000"/>
                      <a:lumOff val="15000"/>
                    </a:schemeClr>
                  </a:solidFill>
                </a:rPr>
                <a:t>Cadrage </a:t>
              </a:r>
              <a:r>
                <a:rPr lang="fr-FR" sz="1100" dirty="0">
                  <a:solidFill>
                    <a:schemeClr val="tx1">
                      <a:lumMod val="85000"/>
                      <a:lumOff val="15000"/>
                    </a:schemeClr>
                  </a:solidFill>
                </a:rPr>
                <a:t>: En cours.</a:t>
              </a:r>
            </a:p>
            <a:p>
              <a:pPr marL="144000" indent="-108000">
                <a:spcBef>
                  <a:spcPts val="900"/>
                </a:spcBef>
                <a:buFont typeface="Arial" panose="020B0604020202020204" pitchFamily="34" charset="0"/>
                <a:buChar char="•"/>
              </a:pPr>
              <a:r>
                <a:rPr lang="fr-FR" sz="1100" b="1" dirty="0">
                  <a:solidFill>
                    <a:schemeClr val="tx1">
                      <a:lumMod val="85000"/>
                      <a:lumOff val="15000"/>
                    </a:schemeClr>
                  </a:solidFill>
                </a:rPr>
                <a:t>Conception </a:t>
              </a:r>
              <a:r>
                <a:rPr lang="fr-FR" sz="1100" dirty="0">
                  <a:solidFill>
                    <a:schemeClr val="tx1">
                      <a:lumMod val="85000"/>
                      <a:lumOff val="15000"/>
                    </a:schemeClr>
                  </a:solidFill>
                </a:rPr>
                <a:t>: Février 2026</a:t>
              </a:r>
            </a:p>
            <a:p>
              <a:pPr marL="144000" indent="-108000">
                <a:spcBef>
                  <a:spcPts val="900"/>
                </a:spcBef>
                <a:buFont typeface="Arial" panose="020B0604020202020204" pitchFamily="34" charset="0"/>
                <a:buChar char="•"/>
              </a:pPr>
              <a:r>
                <a:rPr lang="fr-FR" sz="1100" b="1" dirty="0" err="1">
                  <a:solidFill>
                    <a:schemeClr val="tx1">
                      <a:lumMod val="85000"/>
                      <a:lumOff val="15000"/>
                    </a:schemeClr>
                  </a:solidFill>
                </a:rPr>
                <a:t>Dév</a:t>
              </a:r>
              <a:r>
                <a:rPr lang="fr-FR" sz="1100" b="1" dirty="0">
                  <a:solidFill>
                    <a:schemeClr val="tx1">
                      <a:lumMod val="85000"/>
                      <a:lumOff val="15000"/>
                    </a:schemeClr>
                  </a:solidFill>
                </a:rPr>
                <a:t>. </a:t>
              </a:r>
              <a:r>
                <a:rPr lang="fr-FR" sz="1100" dirty="0">
                  <a:solidFill>
                    <a:schemeClr val="tx1">
                      <a:lumMod val="85000"/>
                      <a:lumOff val="15000"/>
                    </a:schemeClr>
                  </a:solidFill>
                </a:rPr>
                <a:t>: Mars/Avril 2026</a:t>
              </a:r>
            </a:p>
            <a:p>
              <a:pPr marL="144000" indent="-108000">
                <a:spcBef>
                  <a:spcPts val="900"/>
                </a:spcBef>
                <a:buFont typeface="Arial" panose="020B0604020202020204" pitchFamily="34" charset="0"/>
                <a:buChar char="•"/>
              </a:pPr>
              <a:r>
                <a:rPr lang="fr-FR" sz="1100" b="1" dirty="0">
                  <a:solidFill>
                    <a:schemeClr val="tx1">
                      <a:lumMod val="85000"/>
                      <a:lumOff val="15000"/>
                    </a:schemeClr>
                  </a:solidFill>
                </a:rPr>
                <a:t>Recette</a:t>
              </a:r>
              <a:r>
                <a:rPr lang="fr-FR" sz="1100" dirty="0">
                  <a:solidFill>
                    <a:schemeClr val="tx1">
                      <a:lumMod val="85000"/>
                      <a:lumOff val="15000"/>
                    </a:schemeClr>
                  </a:solidFill>
                </a:rPr>
                <a:t> : Mai 2026</a:t>
              </a:r>
            </a:p>
            <a:p>
              <a:pPr marL="144000" indent="-108000">
                <a:spcBef>
                  <a:spcPts val="900"/>
                </a:spcBef>
                <a:buFont typeface="Arial" panose="020B0604020202020204" pitchFamily="34" charset="0"/>
                <a:buChar char="•"/>
              </a:pPr>
              <a:r>
                <a:rPr lang="fr-FR" sz="1100" b="1" dirty="0">
                  <a:solidFill>
                    <a:schemeClr val="tx1">
                      <a:lumMod val="85000"/>
                      <a:lumOff val="15000"/>
                    </a:schemeClr>
                  </a:solidFill>
                </a:rPr>
                <a:t>Livraison</a:t>
              </a:r>
              <a:r>
                <a:rPr lang="fr-FR" sz="1100" dirty="0">
                  <a:solidFill>
                    <a:schemeClr val="tx1">
                      <a:lumMod val="85000"/>
                      <a:lumOff val="15000"/>
                    </a:schemeClr>
                  </a:solidFill>
                </a:rPr>
                <a:t> : Juin 2026</a:t>
              </a:r>
            </a:p>
          </p:txBody>
        </p:sp>
        <p:sp>
          <p:nvSpPr>
            <p:cNvPr id="153" name="ZoneTexte 152">
              <a:extLst>
                <a:ext uri="{FF2B5EF4-FFF2-40B4-BE49-F238E27FC236}">
                  <a16:creationId xmlns:a16="http://schemas.microsoft.com/office/drawing/2014/main" id="{84D6C6BD-156A-4EDC-BF0D-07EE68B24DED}"/>
                </a:ext>
              </a:extLst>
            </p:cNvPr>
            <p:cNvSpPr txBox="1"/>
            <p:nvPr/>
          </p:nvSpPr>
          <p:spPr>
            <a:xfrm>
              <a:off x="622800" y="4017598"/>
              <a:ext cx="629048"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Jalons</a:t>
              </a:r>
            </a:p>
          </p:txBody>
        </p:sp>
      </p:grpSp>
      <p:grpSp>
        <p:nvGrpSpPr>
          <p:cNvPr id="16" name="Groupe 15">
            <a:extLst>
              <a:ext uri="{FF2B5EF4-FFF2-40B4-BE49-F238E27FC236}">
                <a16:creationId xmlns:a16="http://schemas.microsoft.com/office/drawing/2014/main" id="{404A3BE8-4E1A-4E03-AD50-8C0C715231AE}"/>
              </a:ext>
            </a:extLst>
          </p:cNvPr>
          <p:cNvGrpSpPr/>
          <p:nvPr/>
        </p:nvGrpSpPr>
        <p:grpSpPr>
          <a:xfrm>
            <a:off x="3329599" y="2620800"/>
            <a:ext cx="5531599" cy="2325600"/>
            <a:chOff x="3280800" y="3873598"/>
            <a:chExt cx="5531599" cy="2325600"/>
          </a:xfrm>
        </p:grpSpPr>
        <p:sp>
          <p:nvSpPr>
            <p:cNvPr id="170" name="Rectangle 169">
              <a:extLst>
                <a:ext uri="{FF2B5EF4-FFF2-40B4-BE49-F238E27FC236}">
                  <a16:creationId xmlns:a16="http://schemas.microsoft.com/office/drawing/2014/main" id="{768127FC-FE3A-4DBC-B4F9-89094057AEC6}"/>
                </a:ext>
              </a:extLst>
            </p:cNvPr>
            <p:cNvSpPr/>
            <p:nvPr/>
          </p:nvSpPr>
          <p:spPr>
            <a:xfrm>
              <a:off x="3280800" y="3873598"/>
              <a:ext cx="5531599" cy="23256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numCol="1" rtlCol="0" anchor="t">
              <a:noAutofit/>
            </a:bodyPr>
            <a:lstStyle/>
            <a:p>
              <a:pPr marL="144000" indent="-108000">
                <a:spcBef>
                  <a:spcPts val="300"/>
                </a:spcBef>
                <a:buFont typeface="Arial" panose="020B0604020202020204" pitchFamily="34" charset="0"/>
                <a:buChar char="•"/>
              </a:pPr>
              <a:r>
                <a:rPr lang="fr-FR" sz="1100" dirty="0">
                  <a:solidFill>
                    <a:schemeClr val="tx1">
                      <a:lumMod val="85000"/>
                      <a:lumOff val="15000"/>
                    </a:schemeClr>
                  </a:solidFill>
                </a:rPr>
                <a:t>Outillage de la situation résidentielle à la sortie en plus ou en remplacement du motif de sortie</a:t>
              </a:r>
            </a:p>
            <a:p>
              <a:pPr marL="144000" indent="-108000">
                <a:spcBef>
                  <a:spcPts val="300"/>
                </a:spcBef>
                <a:buFont typeface="Arial" panose="020B0604020202020204" pitchFamily="34" charset="0"/>
                <a:buChar char="•"/>
              </a:pPr>
              <a:r>
                <a:rPr lang="fr-FR" sz="1100" dirty="0">
                  <a:solidFill>
                    <a:schemeClr val="tx1">
                      <a:lumMod val="85000"/>
                      <a:lumOff val="15000"/>
                    </a:schemeClr>
                  </a:solidFill>
                </a:rPr>
                <a:t>Revue des référentiels</a:t>
              </a:r>
            </a:p>
            <a:p>
              <a:pPr marL="601200" lvl="1" indent="-108000">
                <a:spcBef>
                  <a:spcPts val="300"/>
                </a:spcBef>
                <a:buFont typeface="Arial" panose="020B0604020202020204" pitchFamily="34" charset="0"/>
                <a:buChar char="•"/>
              </a:pPr>
              <a:r>
                <a:rPr lang="fr-FR" sz="1100" dirty="0">
                  <a:solidFill>
                    <a:schemeClr val="tx1">
                      <a:lumMod val="85000"/>
                      <a:lumOff val="15000"/>
                    </a:schemeClr>
                  </a:solidFill>
                </a:rPr>
                <a:t>Mise en commun des référentiels 115/Insertion</a:t>
              </a:r>
            </a:p>
            <a:p>
              <a:pPr marL="601200" lvl="1" indent="-108000">
                <a:spcBef>
                  <a:spcPts val="300"/>
                </a:spcBef>
                <a:buFont typeface="Arial" panose="020B0604020202020204" pitchFamily="34" charset="0"/>
                <a:buChar char="•"/>
              </a:pPr>
              <a:r>
                <a:rPr lang="fr-FR" sz="1100" dirty="0">
                  <a:solidFill>
                    <a:schemeClr val="tx1">
                      <a:lumMod val="85000"/>
                      <a:lumOff val="15000"/>
                    </a:schemeClr>
                  </a:solidFill>
                </a:rPr>
                <a:t>Rationalisation et ajout de valeurs manquantes</a:t>
              </a:r>
            </a:p>
            <a:p>
              <a:pPr marL="601200" lvl="1" indent="-108000">
                <a:spcBef>
                  <a:spcPts val="300"/>
                </a:spcBef>
                <a:buFont typeface="Arial" panose="020B0604020202020204" pitchFamily="34" charset="0"/>
                <a:buChar char="•"/>
              </a:pPr>
              <a:r>
                <a:rPr lang="fr-FR" sz="1100" dirty="0">
                  <a:solidFill>
                    <a:schemeClr val="tx1">
                      <a:lumMod val="85000"/>
                      <a:lumOff val="15000"/>
                    </a:schemeClr>
                  </a:solidFill>
                </a:rPr>
                <a:t>Définition des valeurs</a:t>
              </a:r>
            </a:p>
            <a:p>
              <a:pPr marL="144000" indent="-108000">
                <a:spcBef>
                  <a:spcPts val="300"/>
                </a:spcBef>
                <a:buFont typeface="Arial" panose="020B0604020202020204" pitchFamily="34" charset="0"/>
                <a:buChar char="•"/>
              </a:pPr>
              <a:r>
                <a:rPr lang="fr-FR" sz="1100" b="1" dirty="0">
                  <a:solidFill>
                    <a:schemeClr val="tx1">
                      <a:lumMod val="85000"/>
                      <a:lumOff val="15000"/>
                    </a:schemeClr>
                  </a:solidFill>
                </a:rPr>
                <a:t>Hors trajectoire </a:t>
              </a:r>
              <a:r>
                <a:rPr lang="fr-FR" sz="1100" dirty="0">
                  <a:solidFill>
                    <a:schemeClr val="tx1">
                      <a:lumMod val="85000"/>
                      <a:lumOff val="15000"/>
                    </a:schemeClr>
                  </a:solidFill>
                </a:rPr>
                <a:t>: Détermination des évènements qui impliquent le renseignement d'une SR en plus ou en lieu et place du motif.</a:t>
              </a:r>
            </a:p>
          </p:txBody>
        </p:sp>
        <p:sp>
          <p:nvSpPr>
            <p:cNvPr id="171" name="ZoneTexte 170">
              <a:extLst>
                <a:ext uri="{FF2B5EF4-FFF2-40B4-BE49-F238E27FC236}">
                  <a16:creationId xmlns:a16="http://schemas.microsoft.com/office/drawing/2014/main" id="{C2E3B475-86A1-4038-9322-A76A9C44E8B6}"/>
                </a:ext>
              </a:extLst>
            </p:cNvPr>
            <p:cNvSpPr txBox="1"/>
            <p:nvPr/>
          </p:nvSpPr>
          <p:spPr>
            <a:xfrm>
              <a:off x="3423600" y="4017598"/>
              <a:ext cx="848630" cy="208776"/>
            </a:xfrm>
            <a:prstGeom prst="roundRect">
              <a:avLst/>
            </a:prstGeom>
            <a:solidFill>
              <a:srgbClr val="262572"/>
            </a:solidFill>
          </p:spPr>
          <p:txBody>
            <a:bodyPr wrap="none" lIns="36000" tIns="18000" rIns="36000" bIns="18000" rtlCol="0" anchor="t">
              <a:spAutoFit/>
            </a:bodyPr>
            <a:lstStyle/>
            <a:p>
              <a:pPr>
                <a:lnSpc>
                  <a:spcPct val="90000"/>
                </a:lnSpc>
                <a:spcBef>
                  <a:spcPts val="300"/>
                </a:spcBef>
              </a:pPr>
              <a:r>
                <a:rPr lang="fr-FR" sz="1100" cap="all" dirty="0">
                  <a:solidFill>
                    <a:schemeClr val="bg1"/>
                  </a:solidFill>
                  <a:latin typeface="+mj-lt"/>
                </a:rPr>
                <a:t>Périmètre</a:t>
              </a:r>
            </a:p>
          </p:txBody>
        </p:sp>
      </p:grpSp>
      <p:grpSp>
        <p:nvGrpSpPr>
          <p:cNvPr id="64" name="Groupe 63">
            <a:extLst>
              <a:ext uri="{FF2B5EF4-FFF2-40B4-BE49-F238E27FC236}">
                <a16:creationId xmlns:a16="http://schemas.microsoft.com/office/drawing/2014/main" id="{F9F53F1B-2A65-4331-B25F-C33F4D150F5F}"/>
              </a:ext>
            </a:extLst>
          </p:cNvPr>
          <p:cNvGrpSpPr/>
          <p:nvPr/>
        </p:nvGrpSpPr>
        <p:grpSpPr>
          <a:xfrm>
            <a:off x="6186000" y="5126399"/>
            <a:ext cx="5533200" cy="1072800"/>
            <a:chOff x="3280800" y="3873598"/>
            <a:chExt cx="5533200" cy="1072800"/>
          </a:xfrm>
        </p:grpSpPr>
        <p:sp>
          <p:nvSpPr>
            <p:cNvPr id="75" name="Rectangle 74">
              <a:extLst>
                <a:ext uri="{FF2B5EF4-FFF2-40B4-BE49-F238E27FC236}">
                  <a16:creationId xmlns:a16="http://schemas.microsoft.com/office/drawing/2014/main" id="{2C52E2E2-16F2-4B9E-8100-1015F545AF97}"/>
                </a:ext>
              </a:extLst>
            </p:cNvPr>
            <p:cNvSpPr/>
            <p:nvPr/>
          </p:nvSpPr>
          <p:spPr>
            <a:xfrm>
              <a:off x="3280800" y="3873598"/>
              <a:ext cx="5533200"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numCol="2" rtlCol="0" anchor="t">
              <a:noAutofit/>
            </a:bodyPr>
            <a:lstStyle/>
            <a:p>
              <a:pPr marL="144000" indent="-108000">
                <a:spcBef>
                  <a:spcPts val="300"/>
                </a:spcBef>
                <a:buFont typeface="Arial" panose="020B0604020202020204" pitchFamily="34" charset="0"/>
                <a:buChar char="•"/>
              </a:pPr>
              <a:r>
                <a:rPr lang="fr-FR" sz="1000" dirty="0">
                  <a:solidFill>
                    <a:schemeClr val="tx1">
                      <a:lumMod val="85000"/>
                      <a:lumOff val="15000"/>
                    </a:schemeClr>
                  </a:solidFill>
                </a:rPr>
                <a:t>Augmentation de la qualité de la catégorisation des motifs à des fins d’observation sociale.</a:t>
              </a:r>
            </a:p>
            <a:p>
              <a:pPr marL="144000" indent="-108000">
                <a:spcBef>
                  <a:spcPts val="300"/>
                </a:spcBef>
                <a:buFont typeface="Arial" panose="020B0604020202020204" pitchFamily="34" charset="0"/>
                <a:buChar char="•"/>
              </a:pPr>
              <a:endParaRPr lang="fr-FR" sz="1000" dirty="0">
                <a:solidFill>
                  <a:schemeClr val="tx1">
                    <a:lumMod val="85000"/>
                    <a:lumOff val="15000"/>
                  </a:schemeClr>
                </a:solidFill>
              </a:endParaRPr>
            </a:p>
            <a:p>
              <a:pPr marL="144000" indent="-108000">
                <a:spcBef>
                  <a:spcPts val="300"/>
                </a:spcBef>
                <a:buFont typeface="Arial" panose="020B0604020202020204" pitchFamily="34" charset="0"/>
                <a:buChar char="•"/>
              </a:pPr>
              <a:r>
                <a:rPr lang="fr-FR" sz="1000" b="1" dirty="0">
                  <a:solidFill>
                    <a:schemeClr val="tx1">
                      <a:lumMod val="85000"/>
                      <a:lumOff val="15000"/>
                    </a:schemeClr>
                  </a:solidFill>
                </a:rPr>
                <a:t>Hors trajectoire </a:t>
              </a:r>
              <a:r>
                <a:rPr lang="fr-FR" sz="1000" dirty="0">
                  <a:solidFill>
                    <a:schemeClr val="tx1">
                      <a:lumMod val="85000"/>
                      <a:lumOff val="15000"/>
                    </a:schemeClr>
                  </a:solidFill>
                </a:rPr>
                <a:t>: Mise à jour de la situation résidentielle des ménages en fin de PEC</a:t>
              </a:r>
            </a:p>
            <a:p>
              <a:pPr marL="144000" indent="-108000">
                <a:spcBef>
                  <a:spcPts val="300"/>
                </a:spcBef>
                <a:buFont typeface="Arial" panose="020B0604020202020204" pitchFamily="34" charset="0"/>
                <a:buChar char="•"/>
              </a:pPr>
              <a:endParaRPr lang="fr-FR" sz="1000" dirty="0">
                <a:solidFill>
                  <a:schemeClr val="tx1">
                    <a:lumMod val="85000"/>
                    <a:lumOff val="15000"/>
                  </a:schemeClr>
                </a:solidFill>
              </a:endParaRPr>
            </a:p>
          </p:txBody>
        </p:sp>
        <p:sp>
          <p:nvSpPr>
            <p:cNvPr id="78" name="ZoneTexte 77">
              <a:extLst>
                <a:ext uri="{FF2B5EF4-FFF2-40B4-BE49-F238E27FC236}">
                  <a16:creationId xmlns:a16="http://schemas.microsoft.com/office/drawing/2014/main" id="{8441BB19-3DD7-42A8-BB0D-EF4E2CF7D67B}"/>
                </a:ext>
              </a:extLst>
            </p:cNvPr>
            <p:cNvSpPr txBox="1"/>
            <p:nvPr/>
          </p:nvSpPr>
          <p:spPr>
            <a:xfrm>
              <a:off x="3423600" y="4017598"/>
              <a:ext cx="1774456" cy="208776"/>
            </a:xfrm>
            <a:prstGeom prst="roundRect">
              <a:avLst/>
            </a:prstGeom>
            <a:solidFill>
              <a:srgbClr val="262572"/>
            </a:solidFill>
          </p:spPr>
          <p:txBody>
            <a:bodyPr wrap="none" lIns="36000" tIns="18000" rIns="36000" bIns="18000" rtlCol="0" anchor="t">
              <a:spAutoFit/>
            </a:bodyPr>
            <a:lstStyle/>
            <a:p>
              <a:pPr>
                <a:lnSpc>
                  <a:spcPct val="90000"/>
                </a:lnSpc>
                <a:spcBef>
                  <a:spcPts val="300"/>
                </a:spcBef>
              </a:pPr>
              <a:r>
                <a:rPr lang="fr-FR" sz="1100" cap="all" dirty="0">
                  <a:solidFill>
                    <a:schemeClr val="bg1"/>
                  </a:solidFill>
                  <a:latin typeface="+mj-lt"/>
                </a:rPr>
                <a:t>Indicateurs d’impact</a:t>
              </a:r>
            </a:p>
          </p:txBody>
        </p:sp>
      </p:grpSp>
      <p:grpSp>
        <p:nvGrpSpPr>
          <p:cNvPr id="79" name="Groupe 78">
            <a:extLst>
              <a:ext uri="{FF2B5EF4-FFF2-40B4-BE49-F238E27FC236}">
                <a16:creationId xmlns:a16="http://schemas.microsoft.com/office/drawing/2014/main" id="{9043102E-0BE7-439E-AF82-CBF2BD19CBA5}"/>
              </a:ext>
            </a:extLst>
          </p:cNvPr>
          <p:cNvGrpSpPr/>
          <p:nvPr/>
        </p:nvGrpSpPr>
        <p:grpSpPr>
          <a:xfrm>
            <a:off x="472797" y="5126399"/>
            <a:ext cx="5533200" cy="1072800"/>
            <a:chOff x="479997" y="1368000"/>
            <a:chExt cx="5533200" cy="1072800"/>
          </a:xfrm>
        </p:grpSpPr>
        <p:sp>
          <p:nvSpPr>
            <p:cNvPr id="81" name="Rectangle 80">
              <a:extLst>
                <a:ext uri="{FF2B5EF4-FFF2-40B4-BE49-F238E27FC236}">
                  <a16:creationId xmlns:a16="http://schemas.microsoft.com/office/drawing/2014/main" id="{E1D34426-04AD-4A1B-8AF5-0F0AF7CCAF44}"/>
                </a:ext>
              </a:extLst>
            </p:cNvPr>
            <p:cNvSpPr/>
            <p:nvPr/>
          </p:nvSpPr>
          <p:spPr>
            <a:xfrm>
              <a:off x="479997" y="1368000"/>
              <a:ext cx="5533200"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numCol="2" rtlCol="0" anchor="t">
              <a:noAutofit/>
            </a:bodyPr>
            <a:lstStyle/>
            <a:p>
              <a:pPr marL="144000" indent="-108000">
                <a:spcBef>
                  <a:spcPts val="300"/>
                </a:spcBef>
                <a:buFont typeface="Arial" panose="020B0604020202020204" pitchFamily="34" charset="0"/>
                <a:buChar char="•"/>
              </a:pPr>
              <a:r>
                <a:rPr lang="fr-FR" sz="1000" dirty="0">
                  <a:solidFill>
                    <a:schemeClr val="tx1">
                      <a:lumMod val="85000"/>
                      <a:lumOff val="15000"/>
                    </a:schemeClr>
                  </a:solidFill>
                </a:rPr>
                <a:t>Lots A2M amont.</a:t>
              </a:r>
            </a:p>
            <a:p>
              <a:pPr marL="144000" indent="-108000">
                <a:spcBef>
                  <a:spcPts val="300"/>
                </a:spcBef>
                <a:buFont typeface="Arial" panose="020B0604020202020204" pitchFamily="34" charset="0"/>
                <a:buChar char="•"/>
              </a:pPr>
              <a:r>
                <a:rPr lang="fr-FR" sz="1000" dirty="0">
                  <a:solidFill>
                    <a:schemeClr val="tx1">
                      <a:lumMod val="85000"/>
                      <a:lumOff val="15000"/>
                    </a:schemeClr>
                  </a:solidFill>
                </a:rPr>
                <a:t>Grille Ethos.</a:t>
              </a:r>
            </a:p>
            <a:p>
              <a:pPr marL="144000" indent="-108000">
                <a:spcBef>
                  <a:spcPts val="300"/>
                </a:spcBef>
                <a:buFont typeface="Arial" panose="020B0604020202020204" pitchFamily="34" charset="0"/>
                <a:buChar char="•"/>
              </a:pPr>
              <a:r>
                <a:rPr lang="fr-FR" sz="1000" dirty="0">
                  <a:solidFill>
                    <a:schemeClr val="tx1">
                      <a:lumMod val="85000"/>
                      <a:lumOff val="15000"/>
                    </a:schemeClr>
                  </a:solidFill>
                </a:rPr>
                <a:t>Alignement avec le chantier DATA.</a:t>
              </a:r>
            </a:p>
            <a:p>
              <a:pPr marL="144000" indent="-108000">
                <a:spcBef>
                  <a:spcPts val="300"/>
                </a:spcBef>
                <a:buFont typeface="Arial" panose="020B0604020202020204" pitchFamily="34" charset="0"/>
                <a:buChar char="•"/>
              </a:pPr>
              <a:r>
                <a:rPr lang="fr-FR" sz="1000" dirty="0">
                  <a:solidFill>
                    <a:schemeClr val="tx1">
                      <a:lumMod val="85000"/>
                      <a:lumOff val="15000"/>
                    </a:schemeClr>
                  </a:solidFill>
                </a:rPr>
                <a:t>Adhérences DELTA (évolution des référentiels)</a:t>
              </a:r>
            </a:p>
          </p:txBody>
        </p:sp>
        <p:sp>
          <p:nvSpPr>
            <p:cNvPr id="82" name="ZoneTexte 81">
              <a:extLst>
                <a:ext uri="{FF2B5EF4-FFF2-40B4-BE49-F238E27FC236}">
                  <a16:creationId xmlns:a16="http://schemas.microsoft.com/office/drawing/2014/main" id="{DD3314FF-C10B-40F7-A5CE-6FCDE080F81A}"/>
                </a:ext>
              </a:extLst>
            </p:cNvPr>
            <p:cNvSpPr txBox="1"/>
            <p:nvPr/>
          </p:nvSpPr>
          <p:spPr>
            <a:xfrm>
              <a:off x="622800" y="1512001"/>
              <a:ext cx="2097296"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Prérequis &amp; dépendances</a:t>
              </a:r>
            </a:p>
          </p:txBody>
        </p:sp>
      </p:grpSp>
      <p:grpSp>
        <p:nvGrpSpPr>
          <p:cNvPr id="94" name="Groupe 93">
            <a:extLst>
              <a:ext uri="{FF2B5EF4-FFF2-40B4-BE49-F238E27FC236}">
                <a16:creationId xmlns:a16="http://schemas.microsoft.com/office/drawing/2014/main" id="{563B01C0-6AF7-4395-AC97-8EA16DC7686D}"/>
              </a:ext>
            </a:extLst>
          </p:cNvPr>
          <p:cNvGrpSpPr/>
          <p:nvPr/>
        </p:nvGrpSpPr>
        <p:grpSpPr>
          <a:xfrm>
            <a:off x="472800" y="3873600"/>
            <a:ext cx="2674800" cy="1072800"/>
            <a:chOff x="9089998" y="3060000"/>
            <a:chExt cx="2674800" cy="1072800"/>
          </a:xfrm>
        </p:grpSpPr>
        <p:sp>
          <p:nvSpPr>
            <p:cNvPr id="95" name="Rectangle 94">
              <a:extLst>
                <a:ext uri="{FF2B5EF4-FFF2-40B4-BE49-F238E27FC236}">
                  <a16:creationId xmlns:a16="http://schemas.microsoft.com/office/drawing/2014/main" id="{AB08974A-8C5B-47B2-85CD-9AF038D547C6}"/>
                </a:ext>
              </a:extLst>
            </p:cNvPr>
            <p:cNvSpPr/>
            <p:nvPr/>
          </p:nvSpPr>
          <p:spPr>
            <a:xfrm>
              <a:off x="9089998" y="3060000"/>
              <a:ext cx="2674800"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rtlCol="0" anchor="t">
              <a:noAutofit/>
            </a:bodyPr>
            <a:lstStyle/>
            <a:p>
              <a:pPr>
                <a:lnSpc>
                  <a:spcPct val="125000"/>
                </a:lnSpc>
                <a:spcBef>
                  <a:spcPts val="300"/>
                </a:spcBef>
              </a:pPr>
              <a:endParaRPr lang="fr-FR" sz="1200" dirty="0">
                <a:solidFill>
                  <a:schemeClr val="tx1">
                    <a:lumMod val="85000"/>
                    <a:lumOff val="15000"/>
                  </a:schemeClr>
                </a:solidFill>
              </a:endParaRPr>
            </a:p>
          </p:txBody>
        </p:sp>
        <p:sp>
          <p:nvSpPr>
            <p:cNvPr id="96" name="ZoneTexte 95">
              <a:extLst>
                <a:ext uri="{FF2B5EF4-FFF2-40B4-BE49-F238E27FC236}">
                  <a16:creationId xmlns:a16="http://schemas.microsoft.com/office/drawing/2014/main" id="{38C62E6F-C02B-4FF5-BF47-CBB62551B4AA}"/>
                </a:ext>
              </a:extLst>
            </p:cNvPr>
            <p:cNvSpPr txBox="1"/>
            <p:nvPr/>
          </p:nvSpPr>
          <p:spPr>
            <a:xfrm>
              <a:off x="9232798" y="3203999"/>
              <a:ext cx="990789"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Complexité</a:t>
              </a:r>
            </a:p>
          </p:txBody>
        </p:sp>
      </p:grpSp>
      <p:grpSp>
        <p:nvGrpSpPr>
          <p:cNvPr id="18" name="Groupe 17">
            <a:extLst>
              <a:ext uri="{FF2B5EF4-FFF2-40B4-BE49-F238E27FC236}">
                <a16:creationId xmlns:a16="http://schemas.microsoft.com/office/drawing/2014/main" id="{E95FE72A-E1F7-47AB-ACE2-5323590AFC56}"/>
              </a:ext>
            </a:extLst>
          </p:cNvPr>
          <p:cNvGrpSpPr/>
          <p:nvPr/>
        </p:nvGrpSpPr>
        <p:grpSpPr>
          <a:xfrm>
            <a:off x="472800" y="2620800"/>
            <a:ext cx="2674800" cy="1072800"/>
            <a:chOff x="9089998" y="3060000"/>
            <a:chExt cx="2674800" cy="1072800"/>
          </a:xfrm>
        </p:grpSpPr>
        <p:sp>
          <p:nvSpPr>
            <p:cNvPr id="158" name="Rectangle 157">
              <a:extLst>
                <a:ext uri="{FF2B5EF4-FFF2-40B4-BE49-F238E27FC236}">
                  <a16:creationId xmlns:a16="http://schemas.microsoft.com/office/drawing/2014/main" id="{0F270AF5-4964-4913-84F4-7D8F966FA055}"/>
                </a:ext>
              </a:extLst>
            </p:cNvPr>
            <p:cNvSpPr/>
            <p:nvPr/>
          </p:nvSpPr>
          <p:spPr>
            <a:xfrm>
              <a:off x="9089998" y="3060000"/>
              <a:ext cx="2674800" cy="1072800"/>
            </a:xfrm>
            <a:prstGeom prst="rect">
              <a:avLst/>
            </a:prstGeom>
            <a:solidFill>
              <a:schemeClr val="bg1"/>
            </a:solidFill>
            <a:ln w="9525">
              <a:solidFill>
                <a:srgbClr val="DDDDDD"/>
              </a:solidFill>
            </a:ln>
            <a:effectLst/>
          </p:spPr>
          <p:style>
            <a:lnRef idx="2">
              <a:schemeClr val="accent1">
                <a:shade val="50000"/>
              </a:schemeClr>
            </a:lnRef>
            <a:fillRef idx="1">
              <a:schemeClr val="accent1"/>
            </a:fillRef>
            <a:effectRef idx="0">
              <a:schemeClr val="accent1"/>
            </a:effectRef>
            <a:fontRef idx="minor">
              <a:schemeClr val="lt1"/>
            </a:fontRef>
          </p:style>
          <p:txBody>
            <a:bodyPr lIns="144000" tIns="432000" rIns="144000" bIns="144000" rtlCol="0" anchor="t">
              <a:noAutofit/>
            </a:bodyPr>
            <a:lstStyle/>
            <a:p>
              <a:pPr>
                <a:lnSpc>
                  <a:spcPct val="125000"/>
                </a:lnSpc>
                <a:spcBef>
                  <a:spcPts val="300"/>
                </a:spcBef>
              </a:pPr>
              <a:endParaRPr lang="fr-FR" sz="1200" dirty="0">
                <a:solidFill>
                  <a:schemeClr val="tx1">
                    <a:lumMod val="85000"/>
                    <a:lumOff val="15000"/>
                  </a:schemeClr>
                </a:solidFill>
              </a:endParaRPr>
            </a:p>
          </p:txBody>
        </p:sp>
        <p:sp>
          <p:nvSpPr>
            <p:cNvPr id="159" name="ZoneTexte 158">
              <a:extLst>
                <a:ext uri="{FF2B5EF4-FFF2-40B4-BE49-F238E27FC236}">
                  <a16:creationId xmlns:a16="http://schemas.microsoft.com/office/drawing/2014/main" id="{FF30AA76-2226-43C0-A61C-FE0ECBACAD4F}"/>
                </a:ext>
              </a:extLst>
            </p:cNvPr>
            <p:cNvSpPr txBox="1"/>
            <p:nvPr/>
          </p:nvSpPr>
          <p:spPr>
            <a:xfrm>
              <a:off x="9232798" y="3203999"/>
              <a:ext cx="1458847" cy="208776"/>
            </a:xfrm>
            <a:prstGeom prst="roundRect">
              <a:avLst/>
            </a:prstGeom>
            <a:solidFill>
              <a:srgbClr val="262572"/>
            </a:solidFill>
          </p:spPr>
          <p:txBody>
            <a:bodyPr wrap="none" lIns="36000" tIns="18000" rIns="36000" bIns="18000" rtlCol="0" anchor="t">
              <a:spAutoFit/>
            </a:bodyPr>
            <a:lstStyle/>
            <a:p>
              <a:pPr algn="l">
                <a:lnSpc>
                  <a:spcPct val="90000"/>
                </a:lnSpc>
                <a:spcBef>
                  <a:spcPts val="300"/>
                </a:spcBef>
              </a:pPr>
              <a:r>
                <a:rPr lang="fr-FR" sz="1100" cap="all" dirty="0">
                  <a:solidFill>
                    <a:schemeClr val="bg1"/>
                  </a:solidFill>
                  <a:latin typeface="+mj-lt"/>
                </a:rPr>
                <a:t>Apport de valeur</a:t>
              </a:r>
            </a:p>
          </p:txBody>
        </p:sp>
      </p:grpSp>
      <p:grpSp>
        <p:nvGrpSpPr>
          <p:cNvPr id="29" name="Groupe 28">
            <a:extLst>
              <a:ext uri="{FF2B5EF4-FFF2-40B4-BE49-F238E27FC236}">
                <a16:creationId xmlns:a16="http://schemas.microsoft.com/office/drawing/2014/main" id="{37A5DDA4-2483-4D51-9092-03B0AAA8D242}"/>
              </a:ext>
            </a:extLst>
          </p:cNvPr>
          <p:cNvGrpSpPr/>
          <p:nvPr/>
        </p:nvGrpSpPr>
        <p:grpSpPr>
          <a:xfrm>
            <a:off x="615600" y="3102683"/>
            <a:ext cx="2370000" cy="370034"/>
            <a:chOff x="615600" y="3102683"/>
            <a:chExt cx="2370000" cy="370034"/>
          </a:xfrm>
        </p:grpSpPr>
        <p:sp>
          <p:nvSpPr>
            <p:cNvPr id="98" name="Rectangle : coins arrondis 118">
              <a:extLst>
                <a:ext uri="{FF2B5EF4-FFF2-40B4-BE49-F238E27FC236}">
                  <a16:creationId xmlns:a16="http://schemas.microsoft.com/office/drawing/2014/main" id="{CFF1D56E-B44C-4762-9111-F5E8B6BF1BE7}"/>
                </a:ext>
              </a:extLst>
            </p:cNvPr>
            <p:cNvSpPr/>
            <p:nvPr/>
          </p:nvSpPr>
          <p:spPr>
            <a:xfrm>
              <a:off x="968829" y="3229717"/>
              <a:ext cx="1584000" cy="180000"/>
            </a:xfrm>
            <a:prstGeom prst="roundRect">
              <a:avLst>
                <a:gd name="adj" fmla="val 32361"/>
              </a:avLst>
            </a:prstGeom>
            <a:solidFill>
              <a:srgbClr val="CED5E9"/>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90000" tIns="0" rIns="90000" bIns="7200" rtlCol="0" anchor="ctr">
              <a:noAutofit/>
            </a:bodyPr>
            <a:lstStyle/>
            <a:p>
              <a:pPr algn="ctr"/>
              <a:endParaRPr lang="fr-FR" sz="1000" dirty="0">
                <a:solidFill>
                  <a:schemeClr val="bg1"/>
                </a:solidFill>
              </a:endParaRPr>
            </a:p>
          </p:txBody>
        </p:sp>
        <p:pic>
          <p:nvPicPr>
            <p:cNvPr id="1026" name="Picture 2" descr="emoji-timeline">
              <a:extLst>
                <a:ext uri="{FF2B5EF4-FFF2-40B4-BE49-F238E27FC236}">
                  <a16:creationId xmlns:a16="http://schemas.microsoft.com/office/drawing/2014/main" id="{AD5F5C03-E6CD-45EC-974C-DF5279350F1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3600" y="3102683"/>
              <a:ext cx="342000" cy="342000"/>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4" descr="emoji-timeline">
              <a:extLst>
                <a:ext uri="{FF2B5EF4-FFF2-40B4-BE49-F238E27FC236}">
                  <a16:creationId xmlns:a16="http://schemas.microsoft.com/office/drawing/2014/main" id="{3EE3A62C-5E86-4DE4-8FCB-C753B40745B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5600" y="3166717"/>
              <a:ext cx="306000" cy="30600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 name="Groupe 29">
            <a:extLst>
              <a:ext uri="{FF2B5EF4-FFF2-40B4-BE49-F238E27FC236}">
                <a16:creationId xmlns:a16="http://schemas.microsoft.com/office/drawing/2014/main" id="{7A1F70FC-E3A6-431E-AC5D-88169ADA8A7F}"/>
              </a:ext>
            </a:extLst>
          </p:cNvPr>
          <p:cNvGrpSpPr/>
          <p:nvPr/>
        </p:nvGrpSpPr>
        <p:grpSpPr>
          <a:xfrm>
            <a:off x="615600" y="4391901"/>
            <a:ext cx="2370000" cy="334216"/>
            <a:chOff x="615600" y="4391901"/>
            <a:chExt cx="2370000" cy="334216"/>
          </a:xfrm>
        </p:grpSpPr>
        <p:sp>
          <p:nvSpPr>
            <p:cNvPr id="101" name="Rectangle : coins arrondis 118">
              <a:extLst>
                <a:ext uri="{FF2B5EF4-FFF2-40B4-BE49-F238E27FC236}">
                  <a16:creationId xmlns:a16="http://schemas.microsoft.com/office/drawing/2014/main" id="{8211B927-0B6D-4B99-898C-1CBAD2DD6008}"/>
                </a:ext>
              </a:extLst>
            </p:cNvPr>
            <p:cNvSpPr/>
            <p:nvPr/>
          </p:nvSpPr>
          <p:spPr>
            <a:xfrm>
              <a:off x="968829" y="4483117"/>
              <a:ext cx="1584000" cy="180000"/>
            </a:xfrm>
            <a:prstGeom prst="roundRect">
              <a:avLst>
                <a:gd name="adj" fmla="val 32361"/>
              </a:avLst>
            </a:prstGeom>
            <a:solidFill>
              <a:srgbClr val="CED5E9"/>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90000" tIns="0" rIns="90000" bIns="7200" rtlCol="0" anchor="ctr">
              <a:noAutofit/>
            </a:bodyPr>
            <a:lstStyle/>
            <a:p>
              <a:pPr algn="ctr"/>
              <a:endParaRPr lang="fr-FR" sz="1000" dirty="0">
                <a:solidFill>
                  <a:schemeClr val="bg1"/>
                </a:solidFill>
              </a:endParaRPr>
            </a:p>
          </p:txBody>
        </p:sp>
        <p:pic>
          <p:nvPicPr>
            <p:cNvPr id="103" name="Picture 2">
              <a:extLst>
                <a:ext uri="{FF2B5EF4-FFF2-40B4-BE49-F238E27FC236}">
                  <a16:creationId xmlns:a16="http://schemas.microsoft.com/office/drawing/2014/main" id="{F210C676-4E2E-4B20-BD25-9EB33B16131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661600" y="4391901"/>
              <a:ext cx="324000" cy="324000"/>
            </a:xfrm>
            <a:prstGeom prst="rect">
              <a:avLst/>
            </a:prstGeom>
            <a:noFill/>
            <a:extLst>
              <a:ext uri="{909E8E84-426E-40DD-AFC4-6F175D3DCCD1}">
                <a14:hiddenFill xmlns:a14="http://schemas.microsoft.com/office/drawing/2010/main">
                  <a:solidFill>
                    <a:srgbClr val="FFFFFF"/>
                  </a:solidFill>
                </a14:hiddenFill>
              </a:ext>
            </a:extLst>
          </p:spPr>
        </p:pic>
        <p:pic>
          <p:nvPicPr>
            <p:cNvPr id="104" name="Picture 4">
              <a:extLst>
                <a:ext uri="{FF2B5EF4-FFF2-40B4-BE49-F238E27FC236}">
                  <a16:creationId xmlns:a16="http://schemas.microsoft.com/office/drawing/2014/main" id="{728B5779-3626-4F8C-BB91-62992E9D727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615600" y="4420117"/>
              <a:ext cx="306000" cy="306000"/>
            </a:xfrm>
            <a:prstGeom prst="rect">
              <a:avLst/>
            </a:prstGeom>
            <a:noFill/>
            <a:extLst>
              <a:ext uri="{909E8E84-426E-40DD-AFC4-6F175D3DCCD1}">
                <a14:hiddenFill xmlns:a14="http://schemas.microsoft.com/office/drawing/2010/main">
                  <a:solidFill>
                    <a:srgbClr val="FFFFFF"/>
                  </a:solidFill>
                </a14:hiddenFill>
              </a:ext>
            </a:extLst>
          </p:spPr>
        </p:pic>
      </p:grpSp>
      <p:sp>
        <p:nvSpPr>
          <p:cNvPr id="24" name="Rectangle : coins arrondis 23">
            <a:extLst>
              <a:ext uri="{FF2B5EF4-FFF2-40B4-BE49-F238E27FC236}">
                <a16:creationId xmlns:a16="http://schemas.microsoft.com/office/drawing/2014/main" id="{C4EAC4BF-D0DB-4AEE-9A7F-4C71C072B6D7}"/>
              </a:ext>
            </a:extLst>
          </p:cNvPr>
          <p:cNvSpPr/>
          <p:nvPr/>
        </p:nvSpPr>
        <p:spPr>
          <a:xfrm>
            <a:off x="1835239" y="3175717"/>
            <a:ext cx="144000" cy="288000"/>
          </a:xfrm>
          <a:prstGeom prst="roundRect">
            <a:avLst/>
          </a:prstGeom>
          <a:solidFill>
            <a:srgbClr val="3A56A3">
              <a:alpha val="85000"/>
            </a:srgbClr>
          </a:solidFill>
          <a:ln>
            <a:noFill/>
          </a:ln>
          <a:effectLst>
            <a:outerShdw blurRad="635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
        <p:nvSpPr>
          <p:cNvPr id="102" name="Rectangle : coins arrondis 101">
            <a:extLst>
              <a:ext uri="{FF2B5EF4-FFF2-40B4-BE49-F238E27FC236}">
                <a16:creationId xmlns:a16="http://schemas.microsoft.com/office/drawing/2014/main" id="{148F77D7-C059-4502-ABFA-83E11B199D20}"/>
              </a:ext>
            </a:extLst>
          </p:cNvPr>
          <p:cNvSpPr/>
          <p:nvPr/>
        </p:nvSpPr>
        <p:spPr>
          <a:xfrm>
            <a:off x="1810200" y="4429117"/>
            <a:ext cx="144000" cy="288000"/>
          </a:xfrm>
          <a:prstGeom prst="roundRect">
            <a:avLst/>
          </a:prstGeom>
          <a:solidFill>
            <a:srgbClr val="3A56A3">
              <a:alpha val="85000"/>
            </a:srgbClr>
          </a:solidFill>
          <a:ln>
            <a:noFill/>
          </a:ln>
          <a:effectLst>
            <a:outerShdw blurRad="635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fr-FR" dirty="0"/>
          </a:p>
        </p:txBody>
      </p:sp>
    </p:spTree>
    <p:extLst>
      <p:ext uri="{BB962C8B-B14F-4D97-AF65-F5344CB8AC3E}">
        <p14:creationId xmlns:p14="http://schemas.microsoft.com/office/powerpoint/2010/main" val="178141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64F88C-9A11-463C-9841-3C4A801F1E8E}"/>
              </a:ext>
            </a:extLst>
          </p:cNvPr>
          <p:cNvSpPr>
            <a:spLocks noGrp="1"/>
          </p:cNvSpPr>
          <p:nvPr>
            <p:ph type="title"/>
          </p:nvPr>
        </p:nvSpPr>
        <p:spPr/>
        <p:txBody>
          <a:bodyPr/>
          <a:lstStyle/>
          <a:p>
            <a:r>
              <a:rPr lang="fr-FR" dirty="0"/>
              <a:t>Constat initial</a:t>
            </a:r>
          </a:p>
        </p:txBody>
      </p:sp>
      <p:sp>
        <p:nvSpPr>
          <p:cNvPr id="3" name="Espace réservé de la date 2">
            <a:extLst>
              <a:ext uri="{FF2B5EF4-FFF2-40B4-BE49-F238E27FC236}">
                <a16:creationId xmlns:a16="http://schemas.microsoft.com/office/drawing/2014/main" id="{78A8B0E4-7229-4354-9907-3FCEACD99384}"/>
              </a:ext>
            </a:extLst>
          </p:cNvPr>
          <p:cNvSpPr>
            <a:spLocks noGrp="1"/>
          </p:cNvSpPr>
          <p:nvPr>
            <p:ph type="dt" sz="half" idx="10"/>
          </p:nvPr>
        </p:nvSpPr>
        <p:spPr/>
        <p:txBody>
          <a:bodyPr/>
          <a:lstStyle/>
          <a:p>
            <a:pPr algn="r"/>
            <a:fld id="{7A3B25EF-90D1-4183-A4A8-415BC46B79F1}" type="datetime1">
              <a:rPr lang="fr-FR" cap="all" smtClean="0"/>
              <a:t>23/04/2026</a:t>
            </a:fld>
            <a:endParaRPr lang="fr-FR" cap="all"/>
          </a:p>
        </p:txBody>
      </p:sp>
      <p:sp>
        <p:nvSpPr>
          <p:cNvPr id="4" name="Espace réservé du pied de page 3">
            <a:extLst>
              <a:ext uri="{FF2B5EF4-FFF2-40B4-BE49-F238E27FC236}">
                <a16:creationId xmlns:a16="http://schemas.microsoft.com/office/drawing/2014/main" id="{9C5C6D71-4CBF-4527-B87F-9A25713A32BC}"/>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6216BBAF-5F83-4F51-8D2A-87167C97F497}"/>
              </a:ext>
            </a:extLst>
          </p:cNvPr>
          <p:cNvSpPr>
            <a:spLocks noGrp="1"/>
          </p:cNvSpPr>
          <p:nvPr>
            <p:ph type="sldNum" sz="quarter" idx="12"/>
          </p:nvPr>
        </p:nvSpPr>
        <p:spPr/>
        <p:txBody>
          <a:bodyPr/>
          <a:lstStyle/>
          <a:p>
            <a:fld id="{733122C9-A0B9-462F-8757-0847AD287B63}" type="slidenum">
              <a:rPr lang="fr-FR" smtClean="0"/>
              <a:pPr/>
              <a:t>8</a:t>
            </a:fld>
            <a:endParaRPr lang="fr-FR"/>
          </a:p>
        </p:txBody>
      </p:sp>
      <p:sp>
        <p:nvSpPr>
          <p:cNvPr id="7" name="Espace réservé du texte 6">
            <a:extLst>
              <a:ext uri="{FF2B5EF4-FFF2-40B4-BE49-F238E27FC236}">
                <a16:creationId xmlns:a16="http://schemas.microsoft.com/office/drawing/2014/main" id="{F7E5AA1B-B424-41C7-937C-11B193B74C8D}"/>
              </a:ext>
            </a:extLst>
          </p:cNvPr>
          <p:cNvSpPr>
            <a:spLocks noGrp="1"/>
          </p:cNvSpPr>
          <p:nvPr>
            <p:ph type="body" sz="quarter" idx="4294967295"/>
          </p:nvPr>
        </p:nvSpPr>
        <p:spPr>
          <a:xfrm>
            <a:off x="480000" y="2253961"/>
            <a:ext cx="4540250" cy="3432175"/>
          </a:xfrm>
        </p:spPr>
        <p:txBody>
          <a:bodyPr/>
          <a:lstStyle/>
          <a:p>
            <a:r>
              <a:rPr lang="fr-FR" dirty="0"/>
              <a:t>➡️ Référentiels nombreux</a:t>
            </a:r>
          </a:p>
          <a:p>
            <a:r>
              <a:rPr lang="fr-FR" dirty="0"/>
              <a:t>➡️ Valeurs nombreuses qui se recoupent </a:t>
            </a:r>
          </a:p>
          <a:p>
            <a:r>
              <a:rPr lang="fr-FR" dirty="0"/>
              <a:t>➡️ Pas de définitions partagées</a:t>
            </a:r>
          </a:p>
          <a:p>
            <a:endParaRPr lang="fr-FR" dirty="0"/>
          </a:p>
          <a:p>
            <a:r>
              <a:rPr lang="fr-FR" dirty="0"/>
              <a:t>🧮 Donnée de mauvaise qualité devant être systématiquement fiabilisée une fois exportée</a:t>
            </a:r>
          </a:p>
          <a:p>
            <a:endParaRPr lang="fr-FR" dirty="0"/>
          </a:p>
          <a:p>
            <a:endParaRPr lang="fr-FR" dirty="0"/>
          </a:p>
        </p:txBody>
      </p:sp>
      <p:sp>
        <p:nvSpPr>
          <p:cNvPr id="10" name="Rectangle 9">
            <a:extLst>
              <a:ext uri="{FF2B5EF4-FFF2-40B4-BE49-F238E27FC236}">
                <a16:creationId xmlns:a16="http://schemas.microsoft.com/office/drawing/2014/main" id="{ED854085-D07F-4028-ABDC-8F650FEAF42B}"/>
              </a:ext>
            </a:extLst>
          </p:cNvPr>
          <p:cNvSpPr/>
          <p:nvPr/>
        </p:nvSpPr>
        <p:spPr>
          <a:xfrm>
            <a:off x="6874933" y="2448000"/>
            <a:ext cx="1761067" cy="762001"/>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sz="1600" dirty="0"/>
              <a:t>7 référentiels</a:t>
            </a:r>
          </a:p>
          <a:p>
            <a:pPr algn="ctr">
              <a:lnSpc>
                <a:spcPct val="90000"/>
              </a:lnSpc>
            </a:pPr>
            <a:r>
              <a:rPr lang="fr-FR" sz="1600" dirty="0"/>
              <a:t>135 valeurs uniques</a:t>
            </a:r>
          </a:p>
        </p:txBody>
      </p:sp>
      <p:sp>
        <p:nvSpPr>
          <p:cNvPr id="11" name="Rectangle 10">
            <a:extLst>
              <a:ext uri="{FF2B5EF4-FFF2-40B4-BE49-F238E27FC236}">
                <a16:creationId xmlns:a16="http://schemas.microsoft.com/office/drawing/2014/main" id="{0091FA19-CA51-4908-BBF9-F9A87C55BABF}"/>
              </a:ext>
            </a:extLst>
          </p:cNvPr>
          <p:cNvSpPr/>
          <p:nvPr/>
        </p:nvSpPr>
        <p:spPr>
          <a:xfrm>
            <a:off x="9271466" y="2448000"/>
            <a:ext cx="1761067" cy="1215942"/>
          </a:xfrm>
          <a:prstGeom prst="rect">
            <a:avLst/>
          </a:prstGeom>
          <a:solidFill>
            <a:srgbClr val="7AB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t>1 référentiel</a:t>
            </a:r>
          </a:p>
          <a:p>
            <a:pPr algn="ctr">
              <a:lnSpc>
                <a:spcPct val="90000"/>
              </a:lnSpc>
            </a:pPr>
            <a:r>
              <a:rPr lang="fr-FR" dirty="0"/>
              <a:t>35 valeurs uniques</a:t>
            </a:r>
          </a:p>
        </p:txBody>
      </p:sp>
      <p:pic>
        <p:nvPicPr>
          <p:cNvPr id="12" name="Graphique 11" descr="Ligne fléchée : droite avec un remplissage uni">
            <a:extLst>
              <a:ext uri="{FF2B5EF4-FFF2-40B4-BE49-F238E27FC236}">
                <a16:creationId xmlns:a16="http://schemas.microsoft.com/office/drawing/2014/main" id="{8B95BB17-C37F-42A6-8A40-37414F7FFB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8704445" y="2586062"/>
            <a:ext cx="498575" cy="498575"/>
          </a:xfrm>
          <a:prstGeom prst="rect">
            <a:avLst/>
          </a:prstGeom>
        </p:spPr>
      </p:pic>
      <p:sp>
        <p:nvSpPr>
          <p:cNvPr id="13" name="Rectangle 12">
            <a:extLst>
              <a:ext uri="{FF2B5EF4-FFF2-40B4-BE49-F238E27FC236}">
                <a16:creationId xmlns:a16="http://schemas.microsoft.com/office/drawing/2014/main" id="{39906C67-8B16-4DCD-8500-5880F22A0E2F}"/>
              </a:ext>
            </a:extLst>
          </p:cNvPr>
          <p:cNvSpPr/>
          <p:nvPr/>
        </p:nvSpPr>
        <p:spPr>
          <a:xfrm>
            <a:off x="6870171" y="3657592"/>
            <a:ext cx="4157599" cy="762001"/>
          </a:xfrm>
          <a:prstGeom prst="rect">
            <a:avLst/>
          </a:prstGeom>
          <a:noFill/>
          <a:ln w="12700">
            <a:solidFill>
              <a:srgbClr val="7AB1E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1400" dirty="0">
                <a:solidFill>
                  <a:schemeClr val="tx1"/>
                </a:solidFill>
                <a:latin typeface="Segoe UI" panose="020B0502040204020203" pitchFamily="34" charset="0"/>
                <a:cs typeface="Segoe UI" panose="020B0502040204020203" pitchFamily="34" charset="0"/>
              </a:rPr>
              <a:t>Meilleure lisibilité</a:t>
            </a:r>
          </a:p>
          <a:p>
            <a:pPr algn="r"/>
            <a:r>
              <a:rPr lang="fr-FR" sz="1400" dirty="0">
                <a:solidFill>
                  <a:schemeClr val="tx1"/>
                </a:solidFill>
                <a:latin typeface="Segoe UI" panose="020B0502040204020203" pitchFamily="34" charset="0"/>
                <a:cs typeface="Segoe UI" panose="020B0502040204020203" pitchFamily="34" charset="0"/>
              </a:rPr>
              <a:t>Meilleure qualité de la donnée</a:t>
            </a:r>
          </a:p>
          <a:p>
            <a:pPr algn="r"/>
            <a:r>
              <a:rPr lang="fr-FR" sz="1400" dirty="0">
                <a:solidFill>
                  <a:schemeClr val="tx1"/>
                </a:solidFill>
                <a:latin typeface="Segoe UI" panose="020B0502040204020203" pitchFamily="34" charset="0"/>
                <a:cs typeface="Segoe UI" panose="020B0502040204020203" pitchFamily="34" charset="0"/>
              </a:rPr>
              <a:t>Meilleure flexibilité technique</a:t>
            </a:r>
          </a:p>
        </p:txBody>
      </p:sp>
      <p:sp>
        <p:nvSpPr>
          <p:cNvPr id="15" name="Rectangle 14">
            <a:extLst>
              <a:ext uri="{FF2B5EF4-FFF2-40B4-BE49-F238E27FC236}">
                <a16:creationId xmlns:a16="http://schemas.microsoft.com/office/drawing/2014/main" id="{9718F527-4FB8-4C46-895F-4D81BE58B457}"/>
              </a:ext>
            </a:extLst>
          </p:cNvPr>
          <p:cNvSpPr/>
          <p:nvPr/>
        </p:nvSpPr>
        <p:spPr>
          <a:xfrm rot="2535018">
            <a:off x="8811307" y="472105"/>
            <a:ext cx="4635075" cy="480000"/>
          </a:xfrm>
          <a:prstGeom prst="rect">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t>CONTEXTE</a:t>
            </a:r>
          </a:p>
        </p:txBody>
      </p:sp>
    </p:spTree>
    <p:extLst>
      <p:ext uri="{BB962C8B-B14F-4D97-AF65-F5344CB8AC3E}">
        <p14:creationId xmlns:p14="http://schemas.microsoft.com/office/powerpoint/2010/main" val="63279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24EACCD1-06CE-4278-B4D1-8483B18DF145}"/>
              </a:ext>
            </a:extLst>
          </p:cNvPr>
          <p:cNvSpPr>
            <a:spLocks noGrp="1"/>
          </p:cNvSpPr>
          <p:nvPr>
            <p:ph type="title"/>
          </p:nvPr>
        </p:nvSpPr>
        <p:spPr/>
        <p:txBody>
          <a:bodyPr/>
          <a:lstStyle/>
          <a:p>
            <a:r>
              <a:rPr lang="fr-FR" dirty="0"/>
              <a:t>Revue des référentiels</a:t>
            </a:r>
          </a:p>
        </p:txBody>
      </p:sp>
      <p:sp>
        <p:nvSpPr>
          <p:cNvPr id="3" name="Espace réservé de la date 2">
            <a:extLst>
              <a:ext uri="{FF2B5EF4-FFF2-40B4-BE49-F238E27FC236}">
                <a16:creationId xmlns:a16="http://schemas.microsoft.com/office/drawing/2014/main" id="{9845C92C-8580-47C2-8F81-E5D172F80516}"/>
              </a:ext>
            </a:extLst>
          </p:cNvPr>
          <p:cNvSpPr>
            <a:spLocks noGrp="1"/>
          </p:cNvSpPr>
          <p:nvPr>
            <p:ph type="dt" sz="half" idx="10"/>
          </p:nvPr>
        </p:nvSpPr>
        <p:spPr/>
        <p:txBody>
          <a:bodyPr/>
          <a:lstStyle/>
          <a:p>
            <a:pPr algn="r"/>
            <a:fld id="{EB6523AD-AB6F-406F-A97E-50761564301F}" type="datetime1">
              <a:rPr lang="fr-FR" cap="all" smtClean="0"/>
              <a:t>23/04/2026</a:t>
            </a:fld>
            <a:endParaRPr lang="fr-FR" cap="all" dirty="0"/>
          </a:p>
        </p:txBody>
      </p:sp>
      <p:sp>
        <p:nvSpPr>
          <p:cNvPr id="4" name="Espace réservé du pied de page 3">
            <a:extLst>
              <a:ext uri="{FF2B5EF4-FFF2-40B4-BE49-F238E27FC236}">
                <a16:creationId xmlns:a16="http://schemas.microsoft.com/office/drawing/2014/main" id="{08C1DBA3-E986-42BB-BF6C-23E72505EA57}"/>
              </a:ext>
            </a:extLst>
          </p:cNvPr>
          <p:cNvSpPr>
            <a:spLocks noGrp="1"/>
          </p:cNvSpPr>
          <p:nvPr>
            <p:ph type="ftr" sz="quarter" idx="11"/>
          </p:nvPr>
        </p:nvSpPr>
        <p:spPr/>
        <p:txBody>
          <a:bodyPr/>
          <a:lstStyle/>
          <a:p>
            <a:r>
              <a:rPr lang="fr-FR"/>
              <a:t>Délégation interministérielle à l’hébergement et à l’accès au logement</a:t>
            </a:r>
          </a:p>
        </p:txBody>
      </p:sp>
      <p:sp>
        <p:nvSpPr>
          <p:cNvPr id="5" name="Espace réservé du numéro de diapositive 4">
            <a:extLst>
              <a:ext uri="{FF2B5EF4-FFF2-40B4-BE49-F238E27FC236}">
                <a16:creationId xmlns:a16="http://schemas.microsoft.com/office/drawing/2014/main" id="{6B03609E-AD87-4034-934B-ADC68B5DBB96}"/>
              </a:ext>
            </a:extLst>
          </p:cNvPr>
          <p:cNvSpPr>
            <a:spLocks noGrp="1"/>
          </p:cNvSpPr>
          <p:nvPr>
            <p:ph type="sldNum" sz="quarter" idx="12"/>
          </p:nvPr>
        </p:nvSpPr>
        <p:spPr/>
        <p:txBody>
          <a:bodyPr/>
          <a:lstStyle/>
          <a:p>
            <a:fld id="{733122C9-A0B9-462F-8757-0847AD287B63}" type="slidenum">
              <a:rPr lang="fr-FR" smtClean="0"/>
              <a:pPr/>
              <a:t>9</a:t>
            </a:fld>
            <a:endParaRPr lang="fr-FR"/>
          </a:p>
        </p:txBody>
      </p:sp>
      <p:sp>
        <p:nvSpPr>
          <p:cNvPr id="6" name="TextBox 11">
            <a:extLst>
              <a:ext uri="{FF2B5EF4-FFF2-40B4-BE49-F238E27FC236}">
                <a16:creationId xmlns:a16="http://schemas.microsoft.com/office/drawing/2014/main" id="{37AC3B0A-6BD6-4CE5-A402-6B7F0B35EDC8}"/>
              </a:ext>
            </a:extLst>
          </p:cNvPr>
          <p:cNvSpPr txBox="1"/>
          <p:nvPr/>
        </p:nvSpPr>
        <p:spPr>
          <a:xfrm>
            <a:off x="1516724" y="2848796"/>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Base d’usages</a:t>
            </a:r>
          </a:p>
        </p:txBody>
      </p:sp>
      <p:sp>
        <p:nvSpPr>
          <p:cNvPr id="8" name="TextBox 12">
            <a:extLst>
              <a:ext uri="{FF2B5EF4-FFF2-40B4-BE49-F238E27FC236}">
                <a16:creationId xmlns:a16="http://schemas.microsoft.com/office/drawing/2014/main" id="{1AB53B1D-131A-48DB-841E-24616FB32288}"/>
              </a:ext>
            </a:extLst>
          </p:cNvPr>
          <p:cNvSpPr txBox="1"/>
          <p:nvPr/>
        </p:nvSpPr>
        <p:spPr>
          <a:xfrm>
            <a:off x="1516724" y="3748796"/>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Base légale</a:t>
            </a:r>
          </a:p>
        </p:txBody>
      </p:sp>
      <p:sp>
        <p:nvSpPr>
          <p:cNvPr id="9" name="TextBox 26">
            <a:extLst>
              <a:ext uri="{FF2B5EF4-FFF2-40B4-BE49-F238E27FC236}">
                <a16:creationId xmlns:a16="http://schemas.microsoft.com/office/drawing/2014/main" id="{E3FDA902-AE97-443F-A052-53038B2B646E}"/>
              </a:ext>
            </a:extLst>
          </p:cNvPr>
          <p:cNvSpPr txBox="1"/>
          <p:nvPr/>
        </p:nvSpPr>
        <p:spPr>
          <a:xfrm>
            <a:off x="1516724" y="4648796"/>
            <a:ext cx="7920000" cy="310726"/>
          </a:xfrm>
          <a:prstGeom prst="rect">
            <a:avLst/>
          </a:prstGeom>
          <a:noFill/>
        </p:spPr>
        <p:txBody>
          <a:bodyPr wrap="square" lIns="0" tIns="0" rIns="0" bIns="0" rtlCol="0" anchor="ctr">
            <a:spAutoFit/>
          </a:bodyPr>
          <a:lstStyle/>
          <a:p>
            <a:pPr>
              <a:lnSpc>
                <a:spcPct val="110000"/>
              </a:lnSpc>
            </a:pPr>
            <a:r>
              <a:rPr lang="fr-FR" sz="2000" b="1" dirty="0">
                <a:solidFill>
                  <a:schemeClr val="tx1">
                    <a:lumMod val="95000"/>
                    <a:lumOff val="5000"/>
                  </a:schemeClr>
                </a:solidFill>
                <a:latin typeface="+mj-lt"/>
                <a:cs typeface="Segoe UI Semibold" panose="020B0702040204020203" pitchFamily="34" charset="0"/>
              </a:rPr>
              <a:t>Base d’observation sociale</a:t>
            </a:r>
          </a:p>
        </p:txBody>
      </p:sp>
      <p:sp>
        <p:nvSpPr>
          <p:cNvPr id="10" name="Ellipse 9">
            <a:extLst>
              <a:ext uri="{FF2B5EF4-FFF2-40B4-BE49-F238E27FC236}">
                <a16:creationId xmlns:a16="http://schemas.microsoft.com/office/drawing/2014/main" id="{B9C476C6-4C97-497B-AD5F-2EB902339AB9}"/>
              </a:ext>
            </a:extLst>
          </p:cNvPr>
          <p:cNvSpPr>
            <a:spLocks noChangeAspect="1"/>
          </p:cNvSpPr>
          <p:nvPr/>
        </p:nvSpPr>
        <p:spPr>
          <a:xfrm>
            <a:off x="784726" y="2734159"/>
            <a:ext cx="540000" cy="540000"/>
          </a:xfrm>
          <a:prstGeom prst="ellipse">
            <a:avLst/>
          </a:prstGeom>
          <a:solidFill>
            <a:srgbClr val="498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1</a:t>
            </a:r>
          </a:p>
        </p:txBody>
      </p:sp>
      <p:sp>
        <p:nvSpPr>
          <p:cNvPr id="11" name="Ellipse 10">
            <a:extLst>
              <a:ext uri="{FF2B5EF4-FFF2-40B4-BE49-F238E27FC236}">
                <a16:creationId xmlns:a16="http://schemas.microsoft.com/office/drawing/2014/main" id="{B079F6F0-7AE7-47C3-9EA8-E172D7E29478}"/>
              </a:ext>
            </a:extLst>
          </p:cNvPr>
          <p:cNvSpPr>
            <a:spLocks noChangeAspect="1"/>
          </p:cNvSpPr>
          <p:nvPr/>
        </p:nvSpPr>
        <p:spPr>
          <a:xfrm>
            <a:off x="784726" y="3634159"/>
            <a:ext cx="540000" cy="540000"/>
          </a:xfrm>
          <a:prstGeom prst="ellipse">
            <a:avLst/>
          </a:prstGeom>
          <a:solidFill>
            <a:srgbClr val="498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2</a:t>
            </a:r>
          </a:p>
        </p:txBody>
      </p:sp>
      <p:sp>
        <p:nvSpPr>
          <p:cNvPr id="12" name="Ellipse 11">
            <a:extLst>
              <a:ext uri="{FF2B5EF4-FFF2-40B4-BE49-F238E27FC236}">
                <a16:creationId xmlns:a16="http://schemas.microsoft.com/office/drawing/2014/main" id="{DA7EFF18-6AB6-4843-88F7-1FE1BB2BBC81}"/>
              </a:ext>
            </a:extLst>
          </p:cNvPr>
          <p:cNvSpPr>
            <a:spLocks noChangeAspect="1"/>
          </p:cNvSpPr>
          <p:nvPr/>
        </p:nvSpPr>
        <p:spPr>
          <a:xfrm>
            <a:off x="784726" y="4534159"/>
            <a:ext cx="540000" cy="540000"/>
          </a:xfrm>
          <a:prstGeom prst="ellipse">
            <a:avLst/>
          </a:prstGeom>
          <a:solidFill>
            <a:srgbClr val="4988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latin typeface="Marianne Light" panose="02000000000000000000" pitchFamily="2" charset="0"/>
              </a:rPr>
              <a:t>3</a:t>
            </a:r>
          </a:p>
        </p:txBody>
      </p:sp>
      <p:sp>
        <p:nvSpPr>
          <p:cNvPr id="18" name="Rectangle 17">
            <a:extLst>
              <a:ext uri="{FF2B5EF4-FFF2-40B4-BE49-F238E27FC236}">
                <a16:creationId xmlns:a16="http://schemas.microsoft.com/office/drawing/2014/main" id="{3AFCCA04-DEB1-4AFA-9F45-0BDB0BBC55F0}"/>
              </a:ext>
            </a:extLst>
          </p:cNvPr>
          <p:cNvSpPr/>
          <p:nvPr/>
        </p:nvSpPr>
        <p:spPr>
          <a:xfrm rot="2535018">
            <a:off x="8811307" y="472105"/>
            <a:ext cx="4635075" cy="480000"/>
          </a:xfrm>
          <a:prstGeom prst="rect">
            <a:avLst/>
          </a:prstGeom>
          <a:solidFill>
            <a:srgbClr val="2625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fr-FR" dirty="0"/>
              <a:t>CONTEXTE</a:t>
            </a:r>
          </a:p>
        </p:txBody>
      </p:sp>
      <p:sp>
        <p:nvSpPr>
          <p:cNvPr id="20" name="Rectangle 19">
            <a:extLst>
              <a:ext uri="{FF2B5EF4-FFF2-40B4-BE49-F238E27FC236}">
                <a16:creationId xmlns:a16="http://schemas.microsoft.com/office/drawing/2014/main" id="{FF5FE4EC-E955-400C-9E31-66590FF847F4}"/>
              </a:ext>
            </a:extLst>
          </p:cNvPr>
          <p:cNvSpPr/>
          <p:nvPr/>
        </p:nvSpPr>
        <p:spPr>
          <a:xfrm>
            <a:off x="479999" y="1909728"/>
            <a:ext cx="10434744" cy="538273"/>
          </a:xfrm>
          <a:prstGeom prst="rect">
            <a:avLst/>
          </a:prstGeom>
          <a:solidFill>
            <a:srgbClr val="7AB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pPr>
            <a:r>
              <a:rPr lang="fr-FR" dirty="0"/>
              <a:t>   Définitions</a:t>
            </a:r>
          </a:p>
        </p:txBody>
      </p:sp>
    </p:spTree>
    <p:extLst>
      <p:ext uri="{BB962C8B-B14F-4D97-AF65-F5344CB8AC3E}">
        <p14:creationId xmlns:p14="http://schemas.microsoft.com/office/powerpoint/2010/main" val="1921135895"/>
      </p:ext>
    </p:extLst>
  </p:cSld>
  <p:clrMapOvr>
    <a:masterClrMapping/>
  </p:clrMapOvr>
</p:sld>
</file>

<file path=ppt/theme/theme1.xml><?xml version="1.0" encoding="utf-8"?>
<a:theme xmlns:a="http://schemas.openxmlformats.org/drawingml/2006/main" name="GOUVERNEMENT">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GOUVERNEMENT PPT">
      <a:majorFont>
        <a:latin typeface="Marianne"/>
        <a:ea typeface=""/>
        <a:cs typeface=""/>
      </a:majorFont>
      <a:minorFont>
        <a:latin typeface="Mariann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62572"/>
        </a:solidFill>
        <a:ln>
          <a:noFill/>
        </a:ln>
      </a:spPr>
      <a:bodyPr rtlCol="0" anchor="ctr"/>
      <a:lstStyle>
        <a:defPPr algn="ctr">
          <a:lnSpc>
            <a:spcPct val="90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251002 - SI SIAO - Template" id="{ED98D09D-84C1-41B5-B397-D43647EB7EEE}" vid="{DD6464AC-E41D-4A33-93CF-266677DC1EE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C0E3B735CF7C4BA4C80079FF53EEF2" ma:contentTypeVersion="5" ma:contentTypeDescription="Crée un document." ma:contentTypeScope="" ma:versionID="d8f4eb4af5a9cae792aec959d22a541e">
  <xsd:schema xmlns:xsd="http://www.w3.org/2001/XMLSchema" xmlns:xs="http://www.w3.org/2001/XMLSchema" xmlns:p="http://schemas.microsoft.com/office/2006/metadata/properties" xmlns:ns2="508a59e5-b22a-41ad-92a4-10dd5b0c4401" targetNamespace="http://schemas.microsoft.com/office/2006/metadata/properties" ma:root="true" ma:fieldsID="9411037b41ed3e083f42ffa729d37421" ns2:_="">
    <xsd:import namespace="508a59e5-b22a-41ad-92a4-10dd5b0c4401"/>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8a59e5-b22a-41ad-92a4-10dd5b0c4401" elementFormDefault="qualified">
    <xsd:import namespace="http://schemas.microsoft.com/office/2006/documentManagement/types"/>
    <xsd:import namespace="http://schemas.microsoft.com/office/infopath/2007/PartnerControls"/>
    <xsd:element name="SharedWithUsers" ma:index="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Type de contenu"/>
        <xsd:element ref="dc:title" minOccurs="0" maxOccurs="1" ma:index="1"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9CE658-0E80-4552-98A2-B4180C88DA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8a59e5-b22a-41ad-92a4-10dd5b0c44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2172C8-8822-4591-87A2-5B83412EF414}">
  <ds:schemaRefs>
    <ds:schemaRef ds:uri="http://purl.org/dc/elements/1.1/"/>
    <ds:schemaRef ds:uri="http://schemas.microsoft.com/office/2006/metadata/properties"/>
    <ds:schemaRef ds:uri="http://purl.org/dc/dcmitype/"/>
    <ds:schemaRef ds:uri="508a59e5-b22a-41ad-92a4-10dd5b0c440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FF1897E0-D2F8-4A66-B4C6-214D1A471E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SI SIAO - Template 2025</Template>
  <TotalTime>623</TotalTime>
  <Words>1541</Words>
  <Application>Microsoft Office PowerPoint</Application>
  <PresentationFormat>Grand écran</PresentationFormat>
  <Paragraphs>284</Paragraphs>
  <Slides>20</Slides>
  <Notes>9</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20</vt:i4>
      </vt:variant>
    </vt:vector>
  </HeadingPairs>
  <TitlesOfParts>
    <vt:vector size="32" baseType="lpstr">
      <vt:lpstr>Arial</vt:lpstr>
      <vt:lpstr>Calibri</vt:lpstr>
      <vt:lpstr>Helvetica Neue Medium</vt:lpstr>
      <vt:lpstr>Marianne</vt:lpstr>
      <vt:lpstr>Marianne ExtraBold</vt:lpstr>
      <vt:lpstr>Marianne Light</vt:lpstr>
      <vt:lpstr>Marianne Medium</vt:lpstr>
      <vt:lpstr>Police système Courant</vt:lpstr>
      <vt:lpstr>Segoe UI</vt:lpstr>
      <vt:lpstr>Verdana</vt:lpstr>
      <vt:lpstr>Wingdings</vt:lpstr>
      <vt:lpstr>GOUVERNEMENT</vt:lpstr>
      <vt:lpstr>Présentation PowerPoint</vt:lpstr>
      <vt:lpstr>Ordre du jour</vt:lpstr>
      <vt:lpstr>Remplissage du Module Offre</vt:lpstr>
      <vt:lpstr>Point d’avancement sur le remplissage du module Offre</vt:lpstr>
      <vt:lpstr>Une nomenclature des dispositifs, unique et homogène</vt:lpstr>
      <vt:lpstr>Présentation du chantier  sur les motifs à venir</vt:lpstr>
      <vt:lpstr>Motifs liés à la demande – fiche chantier</vt:lpstr>
      <vt:lpstr>Constat initial</vt:lpstr>
      <vt:lpstr>Revue des référentiels</vt:lpstr>
      <vt:lpstr>Moyens mis en œuvre </vt:lpstr>
      <vt:lpstr>Impact sur l’observation sociale des parcours des ménages</vt:lpstr>
      <vt:lpstr>Des questions ?</vt:lpstr>
      <vt:lpstr>Focus sur le support utilisateurs</vt:lpstr>
      <vt:lpstr>Résolution de l'incident sur le support utilisateurs </vt:lpstr>
      <vt:lpstr>Résolution de l'incident sur le support utilisateurs </vt:lpstr>
      <vt:lpstr>Enquête de satisfaction</vt:lpstr>
      <vt:lpstr>Enquête de satisfaction à relayer</vt:lpstr>
      <vt:lpstr>Merci</vt:lpstr>
      <vt:lpstr>Annexes</vt:lpstr>
      <vt:lpstr>4. Relevé d’informations, de décisions et d’actions</vt:lpstr>
    </vt:vector>
  </TitlesOfParts>
  <Company>MTES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Thomas Ruet</dc:creator>
  <cp:lastModifiedBy>CHATELIN Yohan</cp:lastModifiedBy>
  <cp:revision>21</cp:revision>
  <cp:lastPrinted>2026-04-22T14:21:45Z</cp:lastPrinted>
  <dcterms:created xsi:type="dcterms:W3CDTF">2026-04-21T08:36:42Z</dcterms:created>
  <dcterms:modified xsi:type="dcterms:W3CDTF">2026-04-23T14:30:02Z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0x0101007DC0E3B735CF7C4BA4C80079FF53EEF2</vt:lpwstr>
  </property>
</Properties>
</file>